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8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1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7C9F2-E291-4845-BCD7-260976964F54}" type="datetimeFigureOut">
              <a:rPr lang="uk-UA" smtClean="0"/>
              <a:pPr/>
              <a:t>11.02.2022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9E4E8-C8D1-4D8E-8F0F-CE2F21D8D2F0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9E4E8-C8D1-4D8E-8F0F-CE2F21D8D2F0}" type="slidenum">
              <a:rPr lang="uk-UA" smtClean="0"/>
              <a:pPr/>
              <a:t>4</a:t>
            </a:fld>
            <a:endParaRPr lang="uk-U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2B79-FAEE-4235-A996-E606FA25315C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318-55E1-4E94-BCFE-389C06C05AF5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862F-483E-49F7-8967-C6C86C861F7C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DAB-D613-456B-94AA-A392C6E8D6CE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2B3B-5297-4235-93EB-A68104FD0D6B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862D-74B9-4916-8F6D-B64800B5580A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71E7-6239-4EB9-B652-C16566842697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4588-986C-4BD4-B533-E8C9219CF4EF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4E762-5B4A-4267-B2BB-846D745B5E1E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319A-1F21-44BA-9691-FF7C403F08BB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3A2E-0D70-48C3-A942-CA628CF55266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FC950-01D3-456D-A0AE-1C6B735F3826}" type="datetime1">
              <a:rPr lang="ru-RU" smtClean="0"/>
              <a:pPr/>
              <a:t>11.02.2022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i.snu.ac.kr/Courses/g-ai09-2/hopfield8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citeseerx.ist.psu.edu/viewdoc/download;jsessionid=87F767D3C21027CEF557110E2867E556?doi=10.1.1.117.1928&amp;rep=rep1&amp;type=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g.upenn.edu/courses/cogs501/Rosenblatt1958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ru-RU" dirty="0" smtClean="0"/>
              <a:t>Штучні нейронні мережі</a:t>
            </a:r>
            <a:br>
              <a:rPr lang="ru-RU" dirty="0" smtClean="0"/>
            </a:br>
            <a:r>
              <a:rPr lang="ru-RU" dirty="0" smtClean="0"/>
              <a:t>Основні моделі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423120"/>
          </a:xfrm>
        </p:spPr>
        <p:txBody>
          <a:bodyPr>
            <a:normAutofit/>
          </a:bodyPr>
          <a:lstStyle/>
          <a:p>
            <a:r>
              <a:rPr lang="uk-UA" dirty="0" smtClean="0"/>
              <a:t>Програмні засоби проектування та реалізації </a:t>
            </a:r>
            <a:r>
              <a:rPr lang="uk-UA" dirty="0" err="1" smtClean="0"/>
              <a:t>нейромережевих</a:t>
            </a:r>
            <a:r>
              <a:rPr lang="uk-UA" dirty="0" smtClean="0"/>
              <a:t> систем </a:t>
            </a:r>
          </a:p>
          <a:p>
            <a:pPr rtl="0"/>
            <a:r>
              <a:rPr lang="uk-UA" dirty="0" smtClean="0"/>
              <a:t>Лекція 2</a:t>
            </a:r>
          </a:p>
          <a:p>
            <a:pPr rtl="0"/>
            <a:r>
              <a:rPr lang="uk-UA" dirty="0" err="1" smtClean="0"/>
              <a:t>Шимкович</a:t>
            </a:r>
            <a:r>
              <a:rPr lang="uk-UA" dirty="0" smtClean="0"/>
              <a:t> В.М.</a:t>
            </a:r>
            <a:endParaRPr lang="uk-UA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0" y="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rtl="0">
              <a:spcBef>
                <a:spcPct val="0"/>
              </a:spcBef>
            </a:pPr>
            <a:r>
              <a:rPr lang="ru-RU" sz="2800" dirty="0" smtClean="0"/>
              <a:t>Національний технічний університет України</a:t>
            </a:r>
            <a:br>
              <a:rPr lang="ru-RU" sz="2800" dirty="0" smtClean="0"/>
            </a:br>
            <a:r>
              <a:rPr lang="ru-RU" sz="2800" dirty="0" smtClean="0"/>
              <a:t>"Київський політехнічний інститут імені Ігоря Сікорського"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929354"/>
          </a:xfrm>
        </p:spPr>
        <p:txBody>
          <a:bodyPr>
            <a:normAutofit fontScale="62500" lnSpcReduction="20000"/>
          </a:bodyPr>
          <a:lstStyle/>
          <a:p>
            <a:pPr algn="just" rtl="0">
              <a:buNone/>
            </a:pPr>
            <a:r>
              <a:rPr lang="uk-UA" dirty="0" smtClean="0"/>
              <a:t>Співвідношення, представлені на попередньому слайді, описують багатошарові нейронні мережі прямого поширення з нелінійними функціями активації </a:t>
            </a:r>
            <a:r>
              <a:rPr lang="uk-UA" i="1" dirty="0" smtClean="0"/>
              <a:t>f</a:t>
            </a:r>
            <a:r>
              <a:rPr lang="uk-UA" dirty="0" smtClean="0"/>
              <a:t>(</a:t>
            </a:r>
            <a:r>
              <a:rPr lang="uk-UA" i="1" dirty="0" smtClean="0"/>
              <a:t>s</a:t>
            </a:r>
            <a:r>
              <a:rPr lang="uk-UA" dirty="0" smtClean="0"/>
              <a:t>) пошарово. Функцію            на </a:t>
            </a:r>
            <a:r>
              <a:rPr lang="uk-UA" dirty="0" err="1" smtClean="0"/>
              <a:t>їx</a:t>
            </a:r>
            <a:r>
              <a:rPr lang="uk-UA" dirty="0" smtClean="0"/>
              <a:t> виходах суматорів базових елементів шару </a:t>
            </a:r>
            <a:r>
              <a:rPr lang="uk-UA" i="1" dirty="0" smtClean="0"/>
              <a:t>l</a:t>
            </a:r>
            <a:r>
              <a:rPr lang="uk-UA" dirty="0" smtClean="0"/>
              <a:t> називають </a:t>
            </a:r>
            <a:r>
              <a:rPr lang="uk-UA" dirty="0" err="1" smtClean="0"/>
              <a:t>дискримінантною</a:t>
            </a:r>
            <a:r>
              <a:rPr lang="uk-UA" dirty="0" smtClean="0"/>
              <a:t>. У загальному випадку - це відрізок багатовимірного ряду </a:t>
            </a:r>
            <a:r>
              <a:rPr lang="uk-UA" dirty="0" err="1" smtClean="0"/>
              <a:t>Тейлора</a:t>
            </a:r>
            <a:r>
              <a:rPr lang="uk-UA" dirty="0" smtClean="0"/>
              <a:t>, його найбільший ступінь визначає порядок базових елементів. Так, перше співвідношення відповідає виходу елемента першого порядку, а вектор вагових коефіцієнтів відповідного ряду </a:t>
            </a:r>
            <a:r>
              <a:rPr lang="uk-UA" dirty="0" err="1" smtClean="0"/>
              <a:t>Тейлора</a:t>
            </a:r>
            <a:r>
              <a:rPr lang="uk-UA" dirty="0" smtClean="0"/>
              <a:t> є «пам'ять» базового процесорного елемента - нейрона. </a:t>
            </a:r>
            <a:r>
              <a:rPr lang="uk-UA" dirty="0" err="1" smtClean="0"/>
              <a:t>Дискримінантна</a:t>
            </a:r>
            <a:r>
              <a:rPr lang="uk-UA" dirty="0" smtClean="0"/>
              <a:t> функція зважена сума входів ШНМ ПР з коефіцієнтами, рівними значенням «ваг». </a:t>
            </a:r>
            <a:r>
              <a:rPr lang="uk-UA" dirty="0" err="1" smtClean="0"/>
              <a:t>Дискримінантна</a:t>
            </a:r>
            <a:r>
              <a:rPr lang="uk-UA" dirty="0" smtClean="0"/>
              <a:t> функція розділяє вхідний вектор мінімум на два класи в разі лінійної мережі з функцією першого порядку.</a:t>
            </a:r>
          </a:p>
          <a:p>
            <a:pPr algn="just" rtl="0">
              <a:buNone/>
            </a:pPr>
            <a:r>
              <a:rPr lang="uk-UA" dirty="0" smtClean="0"/>
              <a:t>ШНМ ПР завдяки своїм властивостям можуть бути використані для побудови регулюючих і коригувальних пристроїв, еталонної, адаптивної, номінальної і </a:t>
            </a:r>
            <a:r>
              <a:rPr lang="uk-UA" dirty="0" err="1" smtClean="0"/>
              <a:t>інверсно</a:t>
            </a:r>
            <a:r>
              <a:rPr lang="uk-UA" dirty="0" smtClean="0"/>
              <a:t> динамічної моделі об'єкта, на основі яких виконується спостереження і оцінка параметрів об'єкта, спостереження і оцінка величини діючих в системі збурень, пошук або обчислення оптимальної програми зміни керуючого впливу, ідентифікація об'єкта, прогнозування стану об'єкта, розпізнавання, класифікації, аналіз великого кількості даних, що надходять з високою швидкістю з великої кількості пристроїв і датчиків.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50000" t="47917" r="47656" b="47916"/>
          <a:stretch>
            <a:fillRect/>
          </a:stretch>
        </p:blipFill>
        <p:spPr bwMode="auto">
          <a:xfrm>
            <a:off x="6286512" y="857232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571480"/>
          </a:xfrm>
        </p:spPr>
        <p:txBody>
          <a:bodyPr>
            <a:noAutofit/>
          </a:bodyPr>
          <a:lstStyle/>
          <a:p>
            <a:pPr rtl="0"/>
            <a:r>
              <a:rPr lang="ru-RU" sz="3200" b="1" dirty="0" smtClean="0"/>
              <a:t>Каскадні нейронні мережі</a:t>
            </a:r>
            <a:endParaRPr lang="uk-UA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2571768"/>
          </a:xfrm>
        </p:spPr>
        <p:txBody>
          <a:bodyPr>
            <a:normAutofit fontScale="62500" lnSpcReduction="20000"/>
          </a:bodyPr>
          <a:lstStyle/>
          <a:p>
            <a:pPr algn="just" rtl="0">
              <a:buNone/>
            </a:pPr>
            <a:r>
              <a:rPr lang="uk-UA" dirty="0" smtClean="0"/>
              <a:t>Нейронна мережа каскадного прямого зворотного поширення схожа на ШНМ ПР, але включає в себе вагове з'єднання від вхідного рівня до кожного рівня і від кожного рівня до подальших рівнями. На рисунку показано, що </a:t>
            </a:r>
            <a:r>
              <a:rPr lang="uk-UA" dirty="0" err="1" smtClean="0"/>
              <a:t>трирівнева</a:t>
            </a:r>
            <a:r>
              <a:rPr lang="uk-UA" dirty="0" smtClean="0"/>
              <a:t> мережа має з'єднання від рівня 1 до рівня 2, від рівня 2 до рівня 3 і рівня 1 до рівня 3. У каскадної нейронної мережі є три типи вузлів: вхідні вузли, внутрішні вузли та вихідні вузли. </a:t>
            </a:r>
            <a:r>
              <a:rPr lang="uk-UA" dirty="0" err="1" smtClean="0"/>
              <a:t>Трирівнева</a:t>
            </a:r>
            <a:r>
              <a:rPr lang="uk-UA" dirty="0" smtClean="0"/>
              <a:t> мережа також має з'єднання від входу до всіх трьох рівнях. Додаткові з'єднання можуть поліпшити точність апроксимації нелінійних функцій.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12" y="2857496"/>
            <a:ext cx="3929090" cy="342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4356"/>
          </a:xfrm>
        </p:spPr>
        <p:txBody>
          <a:bodyPr>
            <a:normAutofit/>
          </a:bodyPr>
          <a:lstStyle/>
          <a:p>
            <a:pPr rtl="0"/>
            <a:r>
              <a:rPr lang="uk-UA" sz="3200" b="1" dirty="0" smtClean="0"/>
              <a:t>Динамічні багатошарові нейронні мережі</a:t>
            </a:r>
            <a:endParaRPr lang="uk-UA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3071834"/>
          </a:xfrm>
        </p:spPr>
        <p:txBody>
          <a:bodyPr>
            <a:normAutofit fontScale="55000" lnSpcReduction="20000"/>
          </a:bodyPr>
          <a:lstStyle/>
          <a:p>
            <a:pPr algn="just" rtl="0">
              <a:buNone/>
            </a:pPr>
            <a:r>
              <a:rPr lang="uk-UA" dirty="0" smtClean="0"/>
              <a:t>Динамічні багатошарові ШНМ відрізняються від нейронних мереж прямого поширення наявністю каналів, по яких інформація надходить і в зворотному напрямку - від виходів на входи буферного шару. Прийнято виділяти два класи багатошарових нейронних мереж зі зворотним поширенням: рекурентні і рециркуляційні. В рециркуляційних поширення сигналів між нейронами суміжних шарів здійснюється через </a:t>
            </a:r>
            <a:r>
              <a:rPr lang="uk-UA" dirty="0" err="1" smtClean="0"/>
              <a:t>двонаправлені</a:t>
            </a:r>
            <a:r>
              <a:rPr lang="uk-UA" dirty="0" smtClean="0"/>
              <a:t> зв'язки з різними ваговими коефіцієнтами в прямому і зворотному напрямках. Рекурентні </a:t>
            </a:r>
            <a:r>
              <a:rPr lang="uk-UA" dirty="0" err="1" smtClean="0"/>
              <a:t>нейромережі</a:t>
            </a:r>
            <a:r>
              <a:rPr lang="uk-UA" dirty="0" smtClean="0"/>
              <a:t> також передають сигнали в зворотному напрямку, але по каналах зворотного зв'язку. В даний час розроблені і досліджені ряд модифікацій рекурентних мереж, але найбільшого поширення набули релаксаційні мережі з зворотними зв'язками, </a:t>
            </a:r>
            <a:r>
              <a:rPr lang="uk-UA" dirty="0" smtClean="0">
                <a:hlinkClick r:id="rId2"/>
              </a:rPr>
              <a:t>названі мережами </a:t>
            </a:r>
            <a:r>
              <a:rPr lang="uk-UA" dirty="0" err="1" smtClean="0">
                <a:hlinkClick r:id="rId2"/>
              </a:rPr>
              <a:t>Хопфілда</a:t>
            </a:r>
            <a:r>
              <a:rPr lang="uk-UA" dirty="0" smtClean="0"/>
              <a:t>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3074" name="Picture 2" descr="https://habrastorage.org/r/w1560/storage1/df589684/38a75e4b/38a9485a/230d3daf.png"/>
          <p:cNvPicPr>
            <a:picLocks noChangeAspect="1" noChangeArrowheads="1"/>
          </p:cNvPicPr>
          <p:nvPr/>
        </p:nvPicPr>
        <p:blipFill>
          <a:blip r:embed="rId3" cstate="print"/>
          <a:srcRect l="7478" t="2150" r="17735" b="50573"/>
          <a:stretch>
            <a:fillRect/>
          </a:stretch>
        </p:blipFill>
        <p:spPr bwMode="auto">
          <a:xfrm>
            <a:off x="642910" y="3643314"/>
            <a:ext cx="3714776" cy="2334984"/>
          </a:xfrm>
          <a:prstGeom prst="rect">
            <a:avLst/>
          </a:prstGeom>
          <a:noFill/>
        </p:spPr>
      </p:pic>
      <p:pic>
        <p:nvPicPr>
          <p:cNvPr id="3076" name="Picture 4" descr="Topology of Hopfield networks, here with 3 neurons as an example.... |  Download Scientific Diagram"/>
          <p:cNvPicPr>
            <a:picLocks noChangeAspect="1" noChangeArrowheads="1"/>
          </p:cNvPicPr>
          <p:nvPr/>
        </p:nvPicPr>
        <p:blipFill>
          <a:blip r:embed="rId4" cstate="print"/>
          <a:srcRect l="6177" t="6881" r="55588" b="3669"/>
          <a:stretch>
            <a:fillRect/>
          </a:stretch>
        </p:blipFill>
        <p:spPr bwMode="auto">
          <a:xfrm>
            <a:off x="4929190" y="3500438"/>
            <a:ext cx="3095622" cy="27860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794"/>
          </a:xfrm>
        </p:spPr>
        <p:txBody>
          <a:bodyPr>
            <a:normAutofit/>
          </a:bodyPr>
          <a:lstStyle/>
          <a:p>
            <a:pPr rtl="0"/>
            <a:r>
              <a:rPr lang="ru-RU" sz="3200" b="1" dirty="0" err="1" smtClean="0"/>
              <a:t>Рециркуляційні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нейронні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мережі</a:t>
            </a:r>
            <a:endParaRPr lang="uk-UA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643602"/>
          </a:xfrm>
        </p:spPr>
        <p:txBody>
          <a:bodyPr>
            <a:normAutofit fontScale="70000" lnSpcReduction="20000"/>
          </a:bodyPr>
          <a:lstStyle/>
          <a:p>
            <a:pPr algn="just" rtl="0">
              <a:buNone/>
            </a:pPr>
            <a:r>
              <a:rPr lang="uk-UA" dirty="0" smtClean="0"/>
              <a:t>Рециркуляційні нейронні мережі являють собою багатошарові нейронні мережі зі зворотним поширенням інформації. При цьому зворотне поширення інформації відбувається по </a:t>
            </a:r>
            <a:r>
              <a:rPr lang="uk-UA" dirty="0" err="1" smtClean="0"/>
              <a:t>двонаправленим</a:t>
            </a:r>
            <a:r>
              <a:rPr lang="uk-UA" dirty="0" smtClean="0"/>
              <a:t> зв'язкам, які мають в різних напрямках різні вагові коефіцієнти. При зворотному поширенні сигналів, в таких мережах здійснюється перетворення їх з метою відновлення вхідного образу. У разі прямого поширення сигналів відбувається стиснення вхідних даних. Навчання рециркуляційних мереж проводиться без вчителя.</a:t>
            </a:r>
          </a:p>
          <a:p>
            <a:pPr algn="just">
              <a:buNone/>
            </a:pPr>
            <a:r>
              <a:rPr lang="uk-UA" dirty="0" smtClean="0"/>
              <a:t>Рециркуляційні мережі характеризуються як прямим </a:t>
            </a:r>
            <a:r>
              <a:rPr lang="uk-UA" i="1" dirty="0" smtClean="0"/>
              <a:t>Y</a:t>
            </a:r>
            <a:r>
              <a:rPr lang="uk-UA" dirty="0" smtClean="0"/>
              <a:t> = </a:t>
            </a:r>
            <a:r>
              <a:rPr lang="uk-UA" i="1" dirty="0" smtClean="0"/>
              <a:t>f</a:t>
            </a:r>
            <a:r>
              <a:rPr lang="uk-UA" dirty="0" smtClean="0"/>
              <a:t>(</a:t>
            </a:r>
            <a:r>
              <a:rPr lang="uk-UA" i="1" dirty="0" smtClean="0"/>
              <a:t>X</a:t>
            </a:r>
            <a:r>
              <a:rPr lang="uk-UA" dirty="0" smtClean="0"/>
              <a:t>), так і зворотним </a:t>
            </a:r>
            <a:r>
              <a:rPr lang="uk-UA" i="1" dirty="0" err="1" smtClean="0"/>
              <a:t>X</a:t>
            </a:r>
            <a:r>
              <a:rPr lang="uk-UA" dirty="0" err="1" smtClean="0"/>
              <a:t>=</a:t>
            </a:r>
            <a:r>
              <a:rPr lang="uk-UA" i="1" dirty="0" err="1" smtClean="0"/>
              <a:t>f</a:t>
            </a:r>
            <a:r>
              <a:rPr lang="uk-UA" dirty="0" smtClean="0"/>
              <a:t>(</a:t>
            </a:r>
            <a:r>
              <a:rPr lang="uk-UA" i="1" dirty="0" smtClean="0"/>
              <a:t>Y</a:t>
            </a:r>
            <a:r>
              <a:rPr lang="uk-UA" dirty="0" smtClean="0"/>
              <a:t>) перетворенням інформації. Завданням такого перетворення є досягнення найкращого </a:t>
            </a:r>
            <a:r>
              <a:rPr lang="uk-UA" dirty="0" err="1" smtClean="0"/>
              <a:t>автопрогнозу</a:t>
            </a:r>
            <a:r>
              <a:rPr lang="uk-UA" dirty="0" smtClean="0"/>
              <a:t> або </a:t>
            </a:r>
            <a:r>
              <a:rPr lang="uk-UA" dirty="0" err="1" smtClean="0"/>
              <a:t>самовідтворюваності</a:t>
            </a:r>
            <a:r>
              <a:rPr lang="uk-UA" dirty="0" smtClean="0"/>
              <a:t> вектора X. Рециркуляційні нейронні мережі застосовуються для стиснення (пряме перетворення) і відновлення вихідної (зворотне перетворення) інформації. Такі мережі є здатними до самоорганізації в процесі роботи. Вони були запропоновані в 1988 році. Теоретичною основою рециркуляційних нейронних мереж є аналіз головних компонент.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4356"/>
          </a:xfrm>
        </p:spPr>
        <p:txBody>
          <a:bodyPr>
            <a:normAutofit/>
          </a:bodyPr>
          <a:lstStyle/>
          <a:p>
            <a:pPr rtl="0"/>
            <a:r>
              <a:rPr lang="uk-UA" sz="3200" b="1" dirty="0" smtClean="0"/>
              <a:t>Нейронна мережа </a:t>
            </a:r>
            <a:r>
              <a:rPr lang="uk-UA" sz="3200" b="1" dirty="0" err="1" smtClean="0"/>
              <a:t>Хопфилда</a:t>
            </a:r>
            <a:endParaRPr lang="uk-UA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643602"/>
          </a:xfrm>
        </p:spPr>
        <p:txBody>
          <a:bodyPr>
            <a:normAutofit/>
          </a:bodyPr>
          <a:lstStyle/>
          <a:p>
            <a:pPr algn="just" rtl="0">
              <a:buNone/>
            </a:pPr>
            <a:r>
              <a:rPr lang="uk-UA" sz="2000" dirty="0" smtClean="0"/>
              <a:t>У мережах </a:t>
            </a:r>
            <a:r>
              <a:rPr lang="uk-UA" sz="2000" dirty="0" err="1" smtClean="0"/>
              <a:t>Хопфілда</a:t>
            </a:r>
            <a:r>
              <a:rPr lang="uk-UA" sz="2000" dirty="0" smtClean="0"/>
              <a:t> відбувається динамічне перетворення в часі вхідного сигналу                             Стани нейронів мережі характеризують в кожен момент часу точку фазового простору і процес динамічного перетворення може бути інтерпретований як рух точки в цьому просторі в положення рівноваги. Стан мережі в положенні стійкої рівноваги характеризує інформацію, яку зберігає мережа. Якщо процес руху починається з неповною або перекрученою інформацією                  , то він йде по траєкторії, що веде до «найближчого» положення рівноваги. Це інтерпретується як операція асоціативного розпізнавання. У векторно-матричної формі статика мережі </a:t>
            </a:r>
            <a:r>
              <a:rPr lang="uk-UA" sz="2000" dirty="0" err="1" smtClean="0"/>
              <a:t>Хопфілда</a:t>
            </a:r>
            <a:r>
              <a:rPr lang="uk-UA" sz="2000" dirty="0" smtClean="0"/>
              <a:t> описується співвідношенням</a:t>
            </a:r>
          </a:p>
          <a:p>
            <a:pPr algn="l" rtl="0">
              <a:buNone/>
            </a:pPr>
            <a:endParaRPr lang="uk-UA" sz="2000" dirty="0" smtClean="0"/>
          </a:p>
          <a:p>
            <a:pPr algn="l" rtl="0">
              <a:buNone/>
            </a:pPr>
            <a:endParaRPr lang="uk-UA" sz="2000" dirty="0" smtClean="0"/>
          </a:p>
          <a:p>
            <a:pPr algn="l" rtl="0">
              <a:buNone/>
            </a:pPr>
            <a:r>
              <a:rPr lang="uk-UA" sz="2000" dirty="0" smtClean="0"/>
              <a:t>де компоненти вектора функції s(k) обчислюються як:</a:t>
            </a:r>
            <a:endParaRPr lang="uk-UA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35742" t="39583" r="52539" b="56250"/>
          <a:stretch>
            <a:fillRect/>
          </a:stretch>
        </p:blipFill>
        <p:spPr bwMode="auto">
          <a:xfrm>
            <a:off x="3357554" y="1000108"/>
            <a:ext cx="17859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l="39453" t="65625" r="55859" b="32292"/>
          <a:stretch>
            <a:fillRect/>
          </a:stretch>
        </p:blipFill>
        <p:spPr bwMode="auto">
          <a:xfrm>
            <a:off x="4214810" y="2857496"/>
            <a:ext cx="857256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 l="42969" t="60417" r="41797" b="35416"/>
          <a:stretch>
            <a:fillRect/>
          </a:stretch>
        </p:blipFill>
        <p:spPr bwMode="auto">
          <a:xfrm>
            <a:off x="3500430" y="4214818"/>
            <a:ext cx="278608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/>
          <a:srcRect l="42383" t="70833" r="33594" b="21875"/>
          <a:stretch>
            <a:fillRect/>
          </a:stretch>
        </p:blipFill>
        <p:spPr bwMode="auto">
          <a:xfrm>
            <a:off x="2786050" y="5357826"/>
            <a:ext cx="418422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285728"/>
            <a:ext cx="8229600" cy="5929354"/>
          </a:xfrm>
        </p:spPr>
        <p:txBody>
          <a:bodyPr>
            <a:normAutofit/>
          </a:bodyPr>
          <a:lstStyle/>
          <a:p>
            <a:pPr algn="just" rtl="0">
              <a:buNone/>
            </a:pPr>
            <a:r>
              <a:rPr lang="ru-RU" sz="1800" dirty="0" smtClean="0"/>
              <a:t>Згідно з цим матриця вагових коефіцієнтів </a:t>
            </a:r>
            <a:r>
              <a:rPr lang="ru-RU" sz="1800" b="1" dirty="0" smtClean="0"/>
              <a:t>W</a:t>
            </a:r>
            <a:r>
              <a:rPr lang="ru-RU" sz="1800" dirty="0" smtClean="0"/>
              <a:t> розмірністю </a:t>
            </a:r>
            <a:r>
              <a:rPr lang="ru-RU" sz="1800" dirty="0" err="1" smtClean="0"/>
              <a:t>n</a:t>
            </a:r>
            <a:r>
              <a:rPr lang="ru-RU" sz="1800" dirty="0" smtClean="0"/>
              <a:t> × </a:t>
            </a:r>
            <a:r>
              <a:rPr lang="ru-RU" sz="1800" dirty="0" err="1" smtClean="0"/>
              <a:t>n</a:t>
            </a:r>
            <a:r>
              <a:rPr lang="ru-RU" sz="1800" dirty="0" smtClean="0"/>
              <a:t> складається у вигляді симетричній матриці з нульовими елементами на головній діагоналі, тобто </a:t>
            </a:r>
            <a:r>
              <a:rPr lang="ru-RU" sz="1800" dirty="0" err="1" smtClean="0"/>
              <a:t>w</a:t>
            </a:r>
            <a:r>
              <a:rPr lang="ru-RU" sz="1800" baseline="-25000" dirty="0" err="1" smtClean="0"/>
              <a:t>i, j</a:t>
            </a:r>
            <a:r>
              <a:rPr lang="ru-RU" sz="1800" dirty="0" smtClean="0"/>
              <a:t> = </a:t>
            </a:r>
            <a:r>
              <a:rPr lang="ru-RU" sz="1800" dirty="0" err="1" smtClean="0"/>
              <a:t>w</a:t>
            </a:r>
            <a:r>
              <a:rPr lang="ru-RU" sz="1800" baseline="-25000" dirty="0" err="1" smtClean="0"/>
              <a:t>j</a:t>
            </a:r>
            <a:r>
              <a:rPr lang="ru-RU" sz="1800" baseline="-25000" dirty="0" smtClean="0"/>
              <a:t>,</a:t>
            </a:r>
            <a:r>
              <a:rPr lang="en-US" sz="1800" baseline="-25000" dirty="0" err="1" smtClean="0"/>
              <a:t>i</a:t>
            </a:r>
            <a:r>
              <a:rPr lang="ru-RU" sz="1800" dirty="0" smtClean="0"/>
              <a:t> і </a:t>
            </a:r>
            <a:r>
              <a:rPr lang="ru-RU" sz="1800" dirty="0" err="1" smtClean="0"/>
              <a:t>w</a:t>
            </a:r>
            <a:r>
              <a:rPr lang="ru-RU" sz="1800" baseline="-25000" dirty="0" err="1" smtClean="0"/>
              <a:t>i, j</a:t>
            </a:r>
            <a:r>
              <a:rPr lang="ru-RU" sz="1800" dirty="0" smtClean="0"/>
              <a:t> = 0</a:t>
            </a:r>
            <a:r>
              <a:rPr lang="en-US" sz="1800" dirty="0" smtClean="0"/>
              <a:t>.</a:t>
            </a:r>
            <a:r>
              <a:rPr lang="ru-RU" sz="1800" dirty="0" smtClean="0"/>
              <a:t> </a:t>
            </a:r>
            <a:r>
              <a:rPr lang="ru-RU" sz="1800" dirty="0" err="1" smtClean="0"/>
              <a:t>Динаміка</a:t>
            </a:r>
            <a:r>
              <a:rPr lang="ru-RU" sz="1800" dirty="0" smtClean="0"/>
              <a:t> </a:t>
            </a:r>
            <a:r>
              <a:rPr lang="ru-RU" sz="1800" dirty="0" err="1" smtClean="0"/>
              <a:t>мережі</a:t>
            </a:r>
            <a:r>
              <a:rPr lang="ru-RU" sz="1800" dirty="0" smtClean="0"/>
              <a:t> </a:t>
            </a:r>
            <a:r>
              <a:rPr lang="ru-RU" sz="1800" dirty="0" err="1" smtClean="0"/>
              <a:t>Хопфілда</a:t>
            </a:r>
            <a:r>
              <a:rPr lang="ru-RU" sz="1800" dirty="0" smtClean="0"/>
              <a:t> забезпечується введенням зворотних зв'язків з виходів </a:t>
            </a:r>
            <a:r>
              <a:rPr lang="ru-RU" sz="1800" dirty="0" err="1" smtClean="0"/>
              <a:t>q</a:t>
            </a:r>
            <a:r>
              <a:rPr lang="ru-RU" sz="1800" baseline="-25000" dirty="0" err="1" smtClean="0"/>
              <a:t>j</a:t>
            </a:r>
            <a:r>
              <a:rPr lang="ru-RU" sz="1800" dirty="0" smtClean="0"/>
              <a:t>(</a:t>
            </a:r>
            <a:r>
              <a:rPr lang="ru-RU" sz="1800" dirty="0" err="1" smtClean="0"/>
              <a:t>k</a:t>
            </a:r>
            <a:r>
              <a:rPr lang="ru-RU" sz="1800" dirty="0" smtClean="0"/>
              <a:t>) на входи </a:t>
            </a:r>
            <a:r>
              <a:rPr lang="ru-RU" sz="1800" dirty="0" err="1" smtClean="0"/>
              <a:t>нейронів</a:t>
            </a:r>
            <a:r>
              <a:rPr lang="ru-RU" sz="1800" dirty="0" smtClean="0"/>
              <a:t> через елементи затримки. У цьому випадку мережа </a:t>
            </a:r>
            <a:r>
              <a:rPr lang="ru-RU" sz="1800" dirty="0" err="1" smtClean="0"/>
              <a:t>Хопфілда</a:t>
            </a:r>
            <a:r>
              <a:rPr lang="ru-RU" sz="1800" dirty="0" smtClean="0"/>
              <a:t> </a:t>
            </a:r>
            <a:r>
              <a:rPr lang="ru-RU" sz="1800" dirty="0" err="1" smtClean="0"/>
              <a:t>відповідає</a:t>
            </a:r>
            <a:r>
              <a:rPr lang="ru-RU" sz="1800" dirty="0" smtClean="0"/>
              <a:t> </a:t>
            </a:r>
            <a:r>
              <a:rPr lang="ru-RU" sz="1800" dirty="0" err="1" smtClean="0"/>
              <a:t>нелінійній</a:t>
            </a:r>
            <a:r>
              <a:rPr lang="ru-RU" sz="1800" dirty="0" smtClean="0"/>
              <a:t> </a:t>
            </a:r>
            <a:r>
              <a:rPr lang="ru-RU" sz="1800" dirty="0" err="1" smtClean="0"/>
              <a:t>багатозв'язній</a:t>
            </a:r>
            <a:r>
              <a:rPr lang="ru-RU" sz="1800" dirty="0" smtClean="0"/>
              <a:t> системі з векторними зворотними зв'язками. </a:t>
            </a:r>
          </a:p>
          <a:p>
            <a:pPr algn="just" rtl="0">
              <a:buNone/>
            </a:pPr>
            <a:r>
              <a:rPr lang="ru-RU" sz="1800" dirty="0" smtClean="0"/>
              <a:t>У векторній формі вихід дискретної моделі </a:t>
            </a:r>
            <a:r>
              <a:rPr lang="ru-RU" sz="1800" dirty="0" err="1" smtClean="0"/>
              <a:t>мережі</a:t>
            </a:r>
            <a:r>
              <a:rPr lang="ru-RU" sz="1800" dirty="0" smtClean="0"/>
              <a:t> </a:t>
            </a:r>
            <a:r>
              <a:rPr lang="ru-RU" sz="1800" dirty="0" err="1" smtClean="0"/>
              <a:t>Хопфілда</a:t>
            </a:r>
            <a:r>
              <a:rPr lang="ru-RU" sz="1800" dirty="0" smtClean="0"/>
              <a:t> записується у вигляді:</a:t>
            </a:r>
          </a:p>
          <a:p>
            <a:pPr algn="l" rtl="0"/>
            <a:endParaRPr lang="ru-RU" dirty="0" smtClean="0"/>
          </a:p>
          <a:p>
            <a:pPr algn="l" rtl="0"/>
            <a:endParaRPr lang="ru-RU" dirty="0" smtClean="0"/>
          </a:p>
          <a:p>
            <a:pPr algn="just">
              <a:buNone/>
            </a:pPr>
            <a:r>
              <a:rPr lang="ru-RU" sz="1800" i="1" dirty="0" err="1" smtClean="0"/>
              <a:t>f</a:t>
            </a:r>
            <a:r>
              <a:rPr lang="ru-RU" sz="1800" dirty="0" smtClean="0"/>
              <a:t>(.) = </a:t>
            </a:r>
            <a:r>
              <a:rPr lang="ru-RU" sz="1800" i="1" dirty="0" err="1" smtClean="0"/>
              <a:t>col</a:t>
            </a:r>
            <a:r>
              <a:rPr lang="ru-RU" sz="1800" dirty="0" smtClean="0"/>
              <a:t> (</a:t>
            </a:r>
            <a:r>
              <a:rPr lang="ru-RU" sz="1800" i="1" dirty="0" err="1" smtClean="0"/>
              <a:t>f</a:t>
            </a:r>
            <a:r>
              <a:rPr lang="ru-RU" sz="1800" dirty="0" smtClean="0"/>
              <a:t>(</a:t>
            </a:r>
            <a:r>
              <a:rPr lang="ru-RU" sz="1800" i="1" dirty="0" smtClean="0"/>
              <a:t>s</a:t>
            </a:r>
            <a:r>
              <a:rPr lang="ru-RU" sz="1800" baseline="-25000" dirty="0" smtClean="0"/>
              <a:t>1</a:t>
            </a:r>
            <a:r>
              <a:rPr lang="ru-RU" sz="1800" dirty="0" smtClean="0"/>
              <a:t>), ..., </a:t>
            </a:r>
            <a:r>
              <a:rPr lang="ru-RU" sz="1800" i="1" dirty="0" err="1" smtClean="0"/>
              <a:t>f</a:t>
            </a:r>
            <a:r>
              <a:rPr lang="ru-RU" sz="1800" dirty="0" smtClean="0"/>
              <a:t>(</a:t>
            </a:r>
            <a:r>
              <a:rPr lang="ru-RU" sz="1800" i="1" dirty="0" err="1" smtClean="0"/>
              <a:t>s</a:t>
            </a:r>
            <a:r>
              <a:rPr lang="ru-RU" sz="1800" i="1" baseline="-25000" dirty="0" err="1" smtClean="0"/>
              <a:t>n</a:t>
            </a:r>
            <a:r>
              <a:rPr lang="ru-RU" sz="1800" dirty="0" smtClean="0"/>
              <a:t>)) - вектор нелінійних функцій активації. В </a:t>
            </a:r>
            <a:r>
              <a:rPr lang="ru-RU" sz="1800" dirty="0" err="1" smtClean="0"/>
              <a:t>векторній</a:t>
            </a:r>
            <a:r>
              <a:rPr lang="ru-RU" sz="1800" dirty="0" smtClean="0"/>
              <a:t> </a:t>
            </a:r>
            <a:r>
              <a:rPr lang="ru-RU" sz="1800" dirty="0" err="1" smtClean="0"/>
              <a:t>формі</a:t>
            </a:r>
            <a:r>
              <a:rPr lang="ru-RU" sz="1800" dirty="0" smtClean="0"/>
              <a:t> для </a:t>
            </a:r>
            <a:r>
              <a:rPr lang="ru-RU" sz="1800" dirty="0" err="1" smtClean="0"/>
              <a:t>k</a:t>
            </a:r>
            <a:r>
              <a:rPr lang="ru-RU" sz="1800" dirty="0" smtClean="0"/>
              <a:t> = 0 </a:t>
            </a:r>
            <a:r>
              <a:rPr lang="ru-RU" sz="1800" dirty="0" err="1" smtClean="0"/>
              <a:t>r</a:t>
            </a:r>
            <a:r>
              <a:rPr lang="ru-RU" sz="1800" baseline="-25000" dirty="0" err="1" smtClean="0"/>
              <a:t>i</a:t>
            </a:r>
            <a:r>
              <a:rPr lang="ru-RU" sz="1800" dirty="0" smtClean="0"/>
              <a:t>(0)≠0, а для </a:t>
            </a:r>
            <a:r>
              <a:rPr lang="ru-RU" sz="1800" dirty="0" err="1" smtClean="0"/>
              <a:t>k</a:t>
            </a:r>
            <a:r>
              <a:rPr lang="ru-RU" sz="1800" dirty="0" smtClean="0"/>
              <a:t>&gt;0 всі </a:t>
            </a:r>
            <a:r>
              <a:rPr lang="ru-RU" sz="1800" dirty="0" err="1" smtClean="0"/>
              <a:t>r</a:t>
            </a:r>
            <a:r>
              <a:rPr lang="ru-RU" sz="1800" baseline="-25000" dirty="0" err="1" smtClean="0"/>
              <a:t>i</a:t>
            </a:r>
            <a:r>
              <a:rPr lang="ru-RU" sz="1800" dirty="0" smtClean="0"/>
              <a:t>(</a:t>
            </a:r>
            <a:r>
              <a:rPr lang="ru-RU" sz="1800" dirty="0" err="1" smtClean="0"/>
              <a:t>k</a:t>
            </a:r>
            <a:r>
              <a:rPr lang="ru-RU" sz="1800" dirty="0" smtClean="0"/>
              <a:t>) = 0. На виходах нейронів в результаті імпульсного дії буде реакція </a:t>
            </a:r>
            <a:r>
              <a:rPr lang="ru-RU" sz="1800" dirty="0" err="1" smtClean="0"/>
              <a:t>q</a:t>
            </a:r>
            <a:r>
              <a:rPr lang="ru-RU" sz="1800" baseline="-25000" dirty="0" err="1" smtClean="0"/>
              <a:t>i</a:t>
            </a:r>
            <a:r>
              <a:rPr lang="ru-RU" sz="1800" dirty="0" smtClean="0"/>
              <a:t>(1). При </a:t>
            </a:r>
            <a:r>
              <a:rPr lang="ru-RU" sz="1800" dirty="0" err="1" smtClean="0"/>
              <a:t>r</a:t>
            </a:r>
            <a:r>
              <a:rPr lang="ru-RU" sz="1800" dirty="0" smtClean="0"/>
              <a:t>(</a:t>
            </a:r>
            <a:r>
              <a:rPr lang="ru-RU" sz="1800" dirty="0" err="1" smtClean="0"/>
              <a:t>k</a:t>
            </a:r>
            <a:r>
              <a:rPr lang="ru-RU" sz="1800" dirty="0" smtClean="0"/>
              <a:t>) = 0 (</a:t>
            </a:r>
            <a:r>
              <a:rPr lang="ru-RU" sz="1800" dirty="0" err="1" smtClean="0"/>
              <a:t>k</a:t>
            </a:r>
            <a:r>
              <a:rPr lang="ru-RU" sz="1800" dirty="0" smtClean="0"/>
              <a:t> = 1, 2, ...) через дії негативного зворотного зв'язку з оператором затримки вектор виходу мережі </a:t>
            </a:r>
            <a:r>
              <a:rPr lang="ru-RU" sz="1800" dirty="0" err="1" smtClean="0"/>
              <a:t>Хопфилда</a:t>
            </a:r>
            <a:r>
              <a:rPr lang="ru-RU" sz="1800" dirty="0" smtClean="0"/>
              <a:t> буде:</a:t>
            </a:r>
            <a:endParaRPr lang="uk-UA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3359" t="46875" r="35547" b="48958"/>
          <a:stretch>
            <a:fillRect/>
          </a:stretch>
        </p:blipFill>
        <p:spPr bwMode="auto">
          <a:xfrm>
            <a:off x="2428860" y="2786058"/>
            <a:ext cx="450059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46289" t="37500" r="41992" b="58333"/>
          <a:stretch>
            <a:fillRect/>
          </a:stretch>
        </p:blipFill>
        <p:spPr bwMode="auto">
          <a:xfrm>
            <a:off x="3571868" y="5286388"/>
            <a:ext cx="214314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1571636"/>
          </a:xfrm>
        </p:spPr>
        <p:txBody>
          <a:bodyPr>
            <a:normAutofit fontScale="70000" lnSpcReduction="20000"/>
          </a:bodyPr>
          <a:lstStyle/>
          <a:p>
            <a:pPr algn="just" rtl="0">
              <a:buNone/>
            </a:pPr>
            <a:r>
              <a:rPr lang="ru-RU" dirty="0" smtClean="0"/>
              <a:t>Співвідношення з </a:t>
            </a:r>
            <a:r>
              <a:rPr lang="ru-RU" dirty="0" err="1" smtClean="0"/>
              <a:t>попереднього</a:t>
            </a:r>
            <a:r>
              <a:rPr lang="ru-RU" dirty="0" smtClean="0"/>
              <a:t> слайду - нелінійні різницеві рівняння 1-го порядку і </a:t>
            </a:r>
            <a:r>
              <a:rPr lang="ru-RU" dirty="0" err="1" smtClean="0"/>
              <a:t>з</a:t>
            </a:r>
            <a:r>
              <a:rPr lang="ru-RU" dirty="0" smtClean="0"/>
              <a:t> </a:t>
            </a:r>
            <a:r>
              <a:rPr lang="ru-RU" dirty="0" err="1" smtClean="0"/>
              <a:t>позиції</a:t>
            </a:r>
            <a:r>
              <a:rPr lang="ru-RU" dirty="0" smtClean="0"/>
              <a:t> теорії </a:t>
            </a:r>
            <a:r>
              <a:rPr lang="ru-RU" dirty="0" err="1" smtClean="0"/>
              <a:t>управління</a:t>
            </a:r>
            <a:r>
              <a:rPr lang="ru-RU" dirty="0" smtClean="0"/>
              <a:t> мережа </a:t>
            </a:r>
            <a:r>
              <a:rPr lang="ru-RU" dirty="0" err="1" smtClean="0"/>
              <a:t>Хопфілда</a:t>
            </a:r>
            <a:r>
              <a:rPr lang="ru-RU" dirty="0" smtClean="0"/>
              <a:t> може розглядатися як нелінійна динамічна ланка перетворення вхідного вектора </a:t>
            </a:r>
            <a:r>
              <a:rPr lang="ru-RU" i="1" dirty="0" err="1" smtClean="0"/>
              <a:t>r</a:t>
            </a:r>
            <a:r>
              <a:rPr lang="ru-RU" dirty="0" smtClean="0"/>
              <a:t>(</a:t>
            </a:r>
            <a:r>
              <a:rPr lang="ru-RU" i="1" dirty="0" err="1" smtClean="0"/>
              <a:t>k</a:t>
            </a:r>
            <a:r>
              <a:rPr lang="ru-RU" dirty="0" smtClean="0"/>
              <a:t>). Розрізняють дискретні і безперервні моделі мереж</a:t>
            </a:r>
            <a:r>
              <a:rPr lang="ru-RU" dirty="0" err="1" smtClean="0"/>
              <a:t>Хопфилда</a:t>
            </a:r>
            <a:r>
              <a:rPr lang="ru-RU" dirty="0" smtClean="0"/>
              <a:t>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9844" t="32292" r="34960" b="9374"/>
          <a:stretch>
            <a:fillRect/>
          </a:stretch>
        </p:blipFill>
        <p:spPr bwMode="auto">
          <a:xfrm>
            <a:off x="2786050" y="1714488"/>
            <a:ext cx="3429024" cy="446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929354"/>
          </a:xfrm>
        </p:spPr>
        <p:txBody>
          <a:bodyPr>
            <a:normAutofit fontScale="70000" lnSpcReduction="20000"/>
          </a:bodyPr>
          <a:lstStyle/>
          <a:p>
            <a:pPr algn="just" rtl="0">
              <a:buNone/>
            </a:pPr>
            <a:r>
              <a:rPr lang="ru-RU" dirty="0" smtClean="0"/>
              <a:t>Складна нелінійна динаміка додає </a:t>
            </a:r>
            <a:r>
              <a:rPr lang="ru-RU" dirty="0" err="1" smtClean="0"/>
              <a:t>мережі</a:t>
            </a:r>
            <a:r>
              <a:rPr lang="ru-RU" dirty="0" smtClean="0"/>
              <a:t> </a:t>
            </a:r>
            <a:r>
              <a:rPr lang="ru-RU" dirty="0" err="1" smtClean="0"/>
              <a:t>Хопфілда</a:t>
            </a:r>
            <a:r>
              <a:rPr lang="ru-RU" dirty="0" smtClean="0"/>
              <a:t> можливості для формування на її виходах керуючих впливів, є результатом взаємодії нелінійної функції перетворення в </a:t>
            </a:r>
            <a:r>
              <a:rPr lang="ru-RU" dirty="0" err="1" smtClean="0"/>
              <a:t>алгоритмі</a:t>
            </a:r>
            <a:r>
              <a:rPr lang="ru-RU" dirty="0" smtClean="0"/>
              <a:t> </a:t>
            </a:r>
            <a:r>
              <a:rPr lang="ru-RU" dirty="0" err="1" smtClean="0"/>
              <a:t>налаштування</a:t>
            </a:r>
            <a:r>
              <a:rPr lang="ru-RU" dirty="0" smtClean="0"/>
              <a:t> вагових </a:t>
            </a:r>
            <a:r>
              <a:rPr lang="ru-RU" dirty="0" err="1" smtClean="0"/>
              <a:t>коефіцієнтів</a:t>
            </a:r>
            <a:r>
              <a:rPr lang="ru-RU" dirty="0" smtClean="0"/>
              <a:t> </a:t>
            </a:r>
            <a:r>
              <a:rPr lang="ru-RU" dirty="0" err="1" smtClean="0"/>
              <a:t>w</a:t>
            </a:r>
            <a:r>
              <a:rPr lang="ru-RU" baseline="-25000" dirty="0" err="1" smtClean="0"/>
              <a:t>i,j</a:t>
            </a:r>
            <a:r>
              <a:rPr lang="ru-RU" baseline="-25000" dirty="0" smtClean="0"/>
              <a:t> </a:t>
            </a:r>
            <a:r>
              <a:rPr lang="ru-RU" dirty="0" smtClean="0"/>
              <a:t>- </a:t>
            </a:r>
            <a:r>
              <a:rPr lang="ru-RU" dirty="0" err="1" smtClean="0"/>
              <a:t>навчання</a:t>
            </a:r>
            <a:r>
              <a:rPr lang="ru-RU" dirty="0" smtClean="0"/>
              <a:t>. Присутність зворотних зв'язків породжує проблему стійкості мережі або для дискретних моделей, проблему збіжності послідовності. </a:t>
            </a:r>
          </a:p>
          <a:p>
            <a:pPr algn="just" rtl="0">
              <a:buNone/>
            </a:pPr>
            <a:r>
              <a:rPr lang="ru-RU" dirty="0" smtClean="0"/>
              <a:t>Хоча більша частина літератури зосереджена на використанні </a:t>
            </a:r>
            <a:r>
              <a:rPr lang="ru-RU" dirty="0" err="1" smtClean="0"/>
              <a:t>мережі</a:t>
            </a:r>
            <a:r>
              <a:rPr lang="ru-RU" dirty="0" smtClean="0"/>
              <a:t> </a:t>
            </a:r>
            <a:r>
              <a:rPr lang="ru-RU" dirty="0" err="1" smtClean="0"/>
              <a:t>Хопфілда</a:t>
            </a:r>
            <a:r>
              <a:rPr lang="ru-RU" dirty="0" smtClean="0"/>
              <a:t> для вирішення знаменитої задачі Комівояжера, є ряд практичних проблем, які можна вирішити за рахунок таких ШНМ. </a:t>
            </a:r>
            <a:r>
              <a:rPr lang="ru-RU" dirty="0" err="1" smtClean="0"/>
              <a:t>Мережі</a:t>
            </a:r>
            <a:r>
              <a:rPr lang="ru-RU" dirty="0" smtClean="0"/>
              <a:t> </a:t>
            </a:r>
            <a:r>
              <a:rPr lang="ru-RU" dirty="0" err="1" smtClean="0"/>
              <a:t>Хопфілда</a:t>
            </a:r>
            <a:r>
              <a:rPr lang="ru-RU" dirty="0" smtClean="0"/>
              <a:t> </a:t>
            </a:r>
            <a:r>
              <a:rPr lang="ru-RU" dirty="0" err="1" smtClean="0"/>
              <a:t>мають</a:t>
            </a:r>
            <a:r>
              <a:rPr lang="ru-RU" dirty="0" smtClean="0"/>
              <a:t> два основних застосування. По-перше, мережа використовується як асоціативна пам'ять, оскільки вона здатна запам'ятовувати, а потім відновлювати навіть при </a:t>
            </a:r>
            <a:r>
              <a:rPr lang="ru-RU" dirty="0" err="1" smtClean="0"/>
              <a:t>неповній</a:t>
            </a:r>
            <a:r>
              <a:rPr lang="ru-RU" dirty="0" smtClean="0"/>
              <a:t> </a:t>
            </a:r>
            <a:r>
              <a:rPr lang="ru-RU" dirty="0" err="1" smtClean="0"/>
              <a:t>вхідній</a:t>
            </a:r>
            <a:r>
              <a:rPr lang="ru-RU" dirty="0" smtClean="0"/>
              <a:t> інформації різні вектори,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доречно</a:t>
            </a:r>
            <a:r>
              <a:rPr lang="ru-RU" dirty="0" smtClean="0"/>
              <a:t> при аналізі інформації з численних датчиків. Ця здатність забезпечується стійкістю досягнутого стану після налагодження мережі. У другому </a:t>
            </a:r>
            <a:r>
              <a:rPr lang="ru-RU" dirty="0" err="1" smtClean="0"/>
              <a:t>випадку</a:t>
            </a:r>
            <a:r>
              <a:rPr lang="ru-RU" dirty="0" smtClean="0"/>
              <a:t> мережа </a:t>
            </a:r>
            <a:r>
              <a:rPr lang="ru-RU" dirty="0" err="1" smtClean="0"/>
              <a:t>Хопфілда</a:t>
            </a:r>
            <a:r>
              <a:rPr lang="ru-RU" dirty="0" smtClean="0"/>
              <a:t> може бути використана для вирішення завдань ідентифікації та управління.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54032"/>
          </a:xfrm>
        </p:spPr>
        <p:txBody>
          <a:bodyPr>
            <a:normAutofit/>
          </a:bodyPr>
          <a:lstStyle/>
          <a:p>
            <a:pPr rtl="0"/>
            <a:r>
              <a:rPr lang="uk-UA" sz="3200" b="1" dirty="0" smtClean="0"/>
              <a:t>Нейронна мережа </a:t>
            </a:r>
            <a:r>
              <a:rPr lang="uk-UA" sz="3200" b="1" dirty="0" err="1" smtClean="0"/>
              <a:t>Елмана</a:t>
            </a:r>
            <a:endParaRPr lang="uk-UA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9"/>
            <a:ext cx="8229600" cy="2286015"/>
          </a:xfrm>
        </p:spPr>
        <p:txBody>
          <a:bodyPr>
            <a:normAutofit fontScale="62500" lnSpcReduction="20000"/>
          </a:bodyPr>
          <a:lstStyle/>
          <a:p>
            <a:pPr algn="just" rtl="0">
              <a:buNone/>
            </a:pPr>
            <a:r>
              <a:rPr lang="ru-RU" b="1" dirty="0" smtClean="0">
                <a:hlinkClick r:id="rId2"/>
              </a:rPr>
              <a:t>Нейронна мережа </a:t>
            </a:r>
            <a:r>
              <a:rPr lang="ru-RU" b="1" dirty="0" err="1" smtClean="0">
                <a:hlinkClick r:id="rId2"/>
              </a:rPr>
              <a:t>Елмана</a:t>
            </a:r>
            <a:r>
              <a:rPr lang="ru-RU" dirty="0" smtClean="0"/>
              <a:t> - один з </a:t>
            </a:r>
            <a:r>
              <a:rPr lang="ru-RU" dirty="0" err="1" smtClean="0"/>
              <a:t>видів</a:t>
            </a:r>
            <a:r>
              <a:rPr lang="ru-RU" dirty="0" smtClean="0"/>
              <a:t> </a:t>
            </a:r>
            <a:r>
              <a:rPr lang="ru-RU" dirty="0" err="1" smtClean="0"/>
              <a:t>рекуррентної</a:t>
            </a:r>
            <a:r>
              <a:rPr lang="ru-RU" dirty="0" smtClean="0"/>
              <a:t> мережі, яка так само як </a:t>
            </a:r>
            <a:r>
              <a:rPr lang="ru-RU" dirty="0" err="1" smtClean="0"/>
              <a:t>і</a:t>
            </a:r>
            <a:r>
              <a:rPr lang="ru-RU" dirty="0" smtClean="0"/>
              <a:t> мережа </a:t>
            </a:r>
            <a:r>
              <a:rPr lang="ru-RU" dirty="0" err="1" smtClean="0"/>
              <a:t>Елмана</a:t>
            </a:r>
            <a:r>
              <a:rPr lang="ru-RU" dirty="0" smtClean="0"/>
              <a:t> виходить з </a:t>
            </a:r>
            <a:r>
              <a:rPr lang="ru-RU" dirty="0" err="1" smtClean="0"/>
              <a:t>багатошарового</a:t>
            </a:r>
            <a:r>
              <a:rPr lang="ru-RU" dirty="0" smtClean="0"/>
              <a:t> </a:t>
            </a:r>
            <a:r>
              <a:rPr lang="ru-RU" dirty="0" err="1" smtClean="0"/>
              <a:t>перцептрону</a:t>
            </a:r>
            <a:r>
              <a:rPr lang="ru-RU" dirty="0" smtClean="0"/>
              <a:t> </a:t>
            </a:r>
            <a:r>
              <a:rPr lang="ru-RU" dirty="0" err="1" smtClean="0"/>
              <a:t>введенням</a:t>
            </a:r>
            <a:r>
              <a:rPr lang="ru-RU" dirty="0" smtClean="0"/>
              <a:t> зворотних зв'язків, </a:t>
            </a:r>
            <a:r>
              <a:rPr lang="ru-RU" dirty="0" err="1" smtClean="0"/>
              <a:t>тільки</a:t>
            </a:r>
            <a:r>
              <a:rPr lang="ru-RU" dirty="0" smtClean="0"/>
              <a:t> </a:t>
            </a:r>
            <a:r>
              <a:rPr lang="ru-RU" dirty="0" err="1" smtClean="0"/>
              <a:t>зв'язки</a:t>
            </a:r>
            <a:r>
              <a:rPr lang="ru-RU" dirty="0" smtClean="0"/>
              <a:t> йдуть не від виходу мережі, а від виходів внутрішніх нейронів. Це дозволяє врахувати передісторію, що спостерігаються і накопичити інформацію для вироблення </a:t>
            </a:r>
            <a:r>
              <a:rPr lang="ru-RU" dirty="0" err="1" smtClean="0"/>
              <a:t>правильної</a:t>
            </a:r>
            <a:r>
              <a:rPr lang="ru-RU" dirty="0" smtClean="0"/>
              <a:t> </a:t>
            </a:r>
            <a:r>
              <a:rPr lang="ru-RU" dirty="0" err="1" smtClean="0"/>
              <a:t>стратегії</a:t>
            </a:r>
            <a:r>
              <a:rPr lang="ru-RU" dirty="0" smtClean="0"/>
              <a:t> </a:t>
            </a:r>
            <a:r>
              <a:rPr lang="ru-RU" dirty="0" err="1" smtClean="0"/>
              <a:t>управління</a:t>
            </a:r>
            <a:r>
              <a:rPr lang="ru-RU" dirty="0" smtClean="0"/>
              <a:t>, </a:t>
            </a:r>
            <a:r>
              <a:rPr lang="ru-RU" dirty="0" err="1" smtClean="0"/>
              <a:t>прогнозування</a:t>
            </a:r>
            <a:r>
              <a:rPr lang="ru-RU" dirty="0" smtClean="0"/>
              <a:t>, </a:t>
            </a:r>
            <a:r>
              <a:rPr lang="ru-RU" dirty="0" err="1" smtClean="0"/>
              <a:t>розпізнавання</a:t>
            </a:r>
            <a:r>
              <a:rPr lang="ru-RU" dirty="0" smtClean="0"/>
              <a:t>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класифікації</a:t>
            </a:r>
            <a:r>
              <a:rPr lang="ru-RU" dirty="0" smtClean="0"/>
              <a:t>. Головною </a:t>
            </a:r>
            <a:r>
              <a:rPr lang="ru-RU" dirty="0" err="1" smtClean="0"/>
              <a:t>особливістю</a:t>
            </a:r>
            <a:r>
              <a:rPr lang="ru-RU" dirty="0" smtClean="0"/>
              <a:t> </a:t>
            </a:r>
            <a:r>
              <a:rPr lang="ru-RU" dirty="0" err="1" smtClean="0"/>
              <a:t>мережі</a:t>
            </a:r>
            <a:r>
              <a:rPr lang="ru-RU" dirty="0" smtClean="0"/>
              <a:t> є запам'ятовування послідовностей.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38672" t="33333" r="19140" b="18750"/>
          <a:stretch>
            <a:fillRect/>
          </a:stretch>
        </p:blipFill>
        <p:spPr bwMode="auto">
          <a:xfrm>
            <a:off x="2214546" y="3000372"/>
            <a:ext cx="5286412" cy="337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714356"/>
          </a:xfrm>
        </p:spPr>
        <p:txBody>
          <a:bodyPr>
            <a:normAutofit/>
          </a:bodyPr>
          <a:lstStyle/>
          <a:p>
            <a:pPr rtl="0"/>
            <a:r>
              <a:rPr lang="en-US" sz="3200" b="1" dirty="0" smtClean="0"/>
              <a:t>RBF-</a:t>
            </a:r>
            <a:r>
              <a:rPr lang="uk-UA" sz="3200" b="1" dirty="0" smtClean="0"/>
              <a:t>мережі</a:t>
            </a:r>
            <a:endParaRPr lang="uk-UA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4143404"/>
          </a:xfrm>
        </p:spPr>
        <p:txBody>
          <a:bodyPr>
            <a:normAutofit fontScale="77500" lnSpcReduction="20000"/>
          </a:bodyPr>
          <a:lstStyle/>
          <a:p>
            <a:pPr algn="just" rtl="0">
              <a:buNone/>
            </a:pPr>
            <a:r>
              <a:rPr lang="ru-RU" dirty="0" smtClean="0"/>
              <a:t>Радіально-базисні нейронні мережі (RBF-мережі) також </a:t>
            </a:r>
            <a:r>
              <a:rPr lang="ru-RU" dirty="0" err="1" smtClean="0"/>
              <a:t>універсальними</a:t>
            </a:r>
            <a:r>
              <a:rPr lang="ru-RU" dirty="0" smtClean="0"/>
              <a:t> </a:t>
            </a:r>
            <a:r>
              <a:rPr lang="ru-RU" dirty="0" err="1" smtClean="0"/>
              <a:t>апроксиматорами</a:t>
            </a:r>
            <a:r>
              <a:rPr lang="ru-RU" dirty="0" smtClean="0"/>
              <a:t> </a:t>
            </a:r>
            <a:r>
              <a:rPr lang="ru-RU" dirty="0" err="1" smtClean="0"/>
              <a:t>і</a:t>
            </a:r>
            <a:r>
              <a:rPr lang="ru-RU" dirty="0" smtClean="0"/>
              <a:t> при незначних обмеженнях можуть бути застосовані для апроксимації будь-якої неперервної функції. RBF-мережі за своєю структурою </a:t>
            </a:r>
            <a:r>
              <a:rPr lang="ru-RU" dirty="0" err="1" smtClean="0"/>
              <a:t>відносяться</a:t>
            </a:r>
            <a:r>
              <a:rPr lang="ru-RU" dirty="0" smtClean="0"/>
              <a:t> до </a:t>
            </a:r>
            <a:r>
              <a:rPr lang="ru-RU" dirty="0" err="1" smtClean="0"/>
              <a:t>двошаровим</a:t>
            </a:r>
            <a:r>
              <a:rPr lang="ru-RU" dirty="0" smtClean="0"/>
              <a:t> мереж, в яких використовується прихований шар з фіксованим нелінійним перетворенням вектора входу з постійними ваговими коефіцієнтами. Цей шар здійснює статичне відображення вхідних змінних в нові змінні. Другий, лінійний вихідний, шар «зважує» ці змінні з вагами, таким чином, що, наприклад, </a:t>
            </a:r>
            <a:r>
              <a:rPr lang="ru-RU" i="1" dirty="0" err="1" smtClean="0"/>
              <a:t>i</a:t>
            </a:r>
            <a:r>
              <a:rPr lang="ru-RU" dirty="0" err="1" smtClean="0"/>
              <a:t>-й</a:t>
            </a:r>
            <a:r>
              <a:rPr lang="ru-RU" dirty="0" smtClean="0"/>
              <a:t> скалярний вихід RBF-мережі записується у вигляді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9258" t="46875" r="30859" b="46875"/>
          <a:stretch>
            <a:fillRect/>
          </a:stretch>
        </p:blipFill>
        <p:spPr bwMode="auto">
          <a:xfrm>
            <a:off x="1428728" y="5000636"/>
            <a:ext cx="667939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786478"/>
          </a:xfrm>
        </p:spPr>
        <p:txBody>
          <a:bodyPr>
            <a:normAutofit fontScale="47500" lnSpcReduction="20000"/>
          </a:bodyPr>
          <a:lstStyle/>
          <a:p>
            <a:pPr algn="just" rtl="0">
              <a:buNone/>
            </a:pPr>
            <a:r>
              <a:rPr lang="uk-UA" sz="3400" dirty="0" smtClean="0"/>
              <a:t>Хоча один нейрон і здатний виконувати найпростіші процедури розпізнавання, сила нейронних обчислень виникає від з'єднань нейронів в мережах.</a:t>
            </a:r>
          </a:p>
          <a:p>
            <a:pPr algn="just" rtl="0">
              <a:buNone/>
            </a:pPr>
            <a:r>
              <a:rPr lang="uk-UA" sz="3400" dirty="0" smtClean="0"/>
              <a:t>Штучні нейронні мережі розрізняються своєю архітектурою: структурою зв'язку між нейронами, числом шарів, функцією активації нейронів, алгоритмом навчання. З цієї точки зору серед відомих ШНМ можна виділити статичні, динамічні мережі і fuzzy- структури (останнє - термін теорії нечітких множин); одношарові і багатошарові мережі. Відмінності обчислювальних процесів в мережах часто обумовлені способом взаємозв'язку нейронів, тому виділяють наступні види мереж:</a:t>
            </a:r>
          </a:p>
          <a:p>
            <a:pPr algn="just" rtl="0"/>
            <a:r>
              <a:rPr lang="uk-UA" sz="3400" dirty="0" smtClean="0"/>
              <a:t>Мережі прямого поширення - сигнал проходить по мережі від входу до виходу в одному напрямку;</a:t>
            </a:r>
          </a:p>
          <a:p>
            <a:pPr algn="just" rtl="0"/>
            <a:r>
              <a:rPr lang="uk-UA" sz="3400" dirty="0" smtClean="0"/>
              <a:t>Мережі зі зворотними зв'язками;</a:t>
            </a:r>
          </a:p>
          <a:p>
            <a:pPr algn="just" rtl="0"/>
            <a:r>
              <a:rPr lang="uk-UA" sz="3400" dirty="0" smtClean="0"/>
              <a:t>Мережі з бічними зворотними зв'язками;</a:t>
            </a:r>
          </a:p>
          <a:p>
            <a:pPr algn="just" rtl="0"/>
            <a:r>
              <a:rPr lang="uk-UA" sz="3400" dirty="0" smtClean="0"/>
              <a:t>Гібридні мережі;</a:t>
            </a:r>
          </a:p>
          <a:p>
            <a:pPr algn="just" rtl="0">
              <a:buNone/>
            </a:pPr>
            <a:r>
              <a:rPr lang="uk-UA" sz="3400" dirty="0" smtClean="0"/>
              <a:t>В цілому, по структурі зв'язків ШНМ можуть бути згруповані в два класи: мережі прямого поширення - без зворотних зв'язків в структурі і рекурентні мережі - із зворотними зв'язками. У першому класі найбільш відомими і частіше використовуваними є багатошарові нейронні мережі, де штучні нейрони розташовані шарами. Зв'язок між шарами </a:t>
            </a:r>
            <a:r>
              <a:rPr lang="uk-UA" sz="3400" dirty="0" err="1" smtClean="0"/>
              <a:t>однонаправлений</a:t>
            </a:r>
            <a:r>
              <a:rPr lang="uk-UA" sz="3400" dirty="0" smtClean="0"/>
              <a:t> ​​і в загальному випадку вихід кожного нейрона пов'язаний з усіма входами нейронів наступного шару. Такі мережі є статичними, тому що не мають в своїй структурі ні зворотних зв'язків, ні динамічних елементів, а вихід залежить від заданої множини на вході і не залежить від попередніх станів мережі. Мережі другого класу є динамічними, тому що через зворотних зв'язків стан мережі в кожний момент часу залежить від попереднього стану.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051720" y="6376243"/>
            <a:ext cx="5544616" cy="365125"/>
          </a:xfrm>
        </p:spPr>
        <p:txBody>
          <a:bodyPr/>
          <a:lstStyle/>
          <a:p>
            <a:pPr algn="l" rtl="0"/>
            <a:r>
              <a:rPr lang="ru-RU" dirty="0" err="1" smtClean="0"/>
              <a:t>Програмні</a:t>
            </a:r>
            <a:r>
              <a:rPr lang="ru-RU" dirty="0" smtClean="0"/>
              <a:t> </a:t>
            </a:r>
            <a:r>
              <a:rPr lang="ru-RU" dirty="0" err="1" smtClean="0"/>
              <a:t>засоби</a:t>
            </a:r>
            <a:r>
              <a:rPr lang="ru-RU" dirty="0" smtClean="0"/>
              <a:t> </a:t>
            </a:r>
            <a:r>
              <a:rPr lang="ru-RU" dirty="0" err="1" smtClean="0"/>
              <a:t>проектування</a:t>
            </a:r>
            <a:r>
              <a:rPr lang="ru-RU" dirty="0" smtClean="0"/>
              <a:t> та </a:t>
            </a:r>
            <a:r>
              <a:rPr lang="ru-RU" dirty="0" err="1" smtClean="0"/>
              <a:t>реалізації</a:t>
            </a:r>
            <a:r>
              <a:rPr lang="ru-RU" dirty="0" smtClean="0"/>
              <a:t> </a:t>
            </a:r>
            <a:r>
              <a:rPr lang="ru-RU" dirty="0" err="1" smtClean="0"/>
              <a:t>нейромережевих</a:t>
            </a:r>
            <a:r>
              <a:rPr lang="ru-RU" dirty="0" smtClean="0"/>
              <a:t> систем. </a:t>
            </a:r>
            <a:r>
              <a:rPr lang="ru-RU" dirty="0" err="1" smtClean="0"/>
              <a:t>Лекція</a:t>
            </a:r>
            <a:r>
              <a:rPr lang="ru-RU" dirty="0" smtClean="0"/>
              <a:t> 2.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2918"/>
          </a:xfrm>
        </p:spPr>
        <p:txBody>
          <a:bodyPr>
            <a:normAutofit/>
          </a:bodyPr>
          <a:lstStyle/>
          <a:p>
            <a:pPr rtl="0"/>
            <a:r>
              <a:rPr lang="ru-RU" sz="3200" b="1" dirty="0" smtClean="0"/>
              <a:t>Класифікація нейронних мереж</a:t>
            </a:r>
            <a:endParaRPr lang="uk-UA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85729"/>
            <a:ext cx="8229600" cy="1428759"/>
          </a:xfrm>
        </p:spPr>
        <p:txBody>
          <a:bodyPr>
            <a:normAutofit fontScale="85000" lnSpcReduction="20000"/>
          </a:bodyPr>
          <a:lstStyle/>
          <a:p>
            <a:pPr algn="just" rtl="0">
              <a:buNone/>
            </a:pPr>
            <a:r>
              <a:rPr lang="ru-RU" dirty="0" smtClean="0"/>
              <a:t>Структура RBF мережі з вектором входу і вектором виходу зображена на рисунку. </a:t>
            </a:r>
            <a:r>
              <a:rPr lang="ru-RU" dirty="0" err="1" smtClean="0"/>
              <a:t>Функції</a:t>
            </a:r>
            <a:r>
              <a:rPr lang="ru-RU" dirty="0" smtClean="0"/>
              <a:t> активації вибираються в класі «радіальних» симетричних функцій: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1054" t="41667" r="26172" b="21875"/>
          <a:stretch>
            <a:fillRect/>
          </a:stretch>
        </p:blipFill>
        <p:spPr bwMode="auto">
          <a:xfrm>
            <a:off x="785786" y="1785926"/>
            <a:ext cx="804596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929354"/>
          </a:xfrm>
        </p:spPr>
        <p:txBody>
          <a:bodyPr>
            <a:normAutofit fontScale="62500" lnSpcReduction="20000"/>
          </a:bodyPr>
          <a:lstStyle/>
          <a:p>
            <a:pPr algn="just" rtl="0">
              <a:buNone/>
            </a:pPr>
            <a:r>
              <a:rPr lang="ru-RU" dirty="0" smtClean="0"/>
              <a:t>Вони мають екстремум при зміні входів </a:t>
            </a:r>
            <a:r>
              <a:rPr lang="ru-RU" b="1" dirty="0" err="1" smtClean="0"/>
              <a:t>r</a:t>
            </a:r>
            <a:r>
              <a:rPr lang="ru-RU" dirty="0" smtClean="0"/>
              <a:t> тільки поблизу встановлених значень вагових коефіцієнтів БПЕ прихованого шару,</a:t>
            </a:r>
          </a:p>
          <a:p>
            <a:pPr algn="l" rtl="0">
              <a:buNone/>
            </a:pPr>
            <a:endParaRPr lang="ru-RU" dirty="0" smtClean="0"/>
          </a:p>
          <a:p>
            <a:pPr algn="l" rtl="0">
              <a:buNone/>
            </a:pPr>
            <a:endParaRPr lang="ru-RU" dirty="0" smtClean="0"/>
          </a:p>
          <a:p>
            <a:pPr algn="l" rtl="0">
              <a:buNone/>
            </a:pPr>
            <a:endParaRPr lang="ru-RU" dirty="0" smtClean="0"/>
          </a:p>
          <a:p>
            <a:pPr algn="just" rtl="0">
              <a:buNone/>
            </a:pPr>
            <a:r>
              <a:rPr lang="ru-RU" dirty="0" smtClean="0"/>
              <a:t>вагові коефіцієнти другого шару, </a:t>
            </a:r>
            <a:r>
              <a:rPr lang="ru-RU" dirty="0" err="1" smtClean="0"/>
              <a:t>положення</a:t>
            </a:r>
            <a:r>
              <a:rPr lang="ru-RU" dirty="0" smtClean="0"/>
              <a:t> так званих «центрів поля </a:t>
            </a:r>
            <a:r>
              <a:rPr lang="ru-RU" dirty="0" err="1" smtClean="0"/>
              <a:t>сприйнятливості</a:t>
            </a:r>
            <a:r>
              <a:rPr lang="ru-RU" dirty="0" smtClean="0"/>
              <a:t>», які залежать від встановлених значень вагових коефіцієнтів в першому шарі, форма функцій і їх число в сукупності визначають властивості RBF-мережі.</a:t>
            </a:r>
          </a:p>
          <a:p>
            <a:pPr algn="l" rtl="0">
              <a:buNone/>
            </a:pPr>
            <a:r>
              <a:rPr lang="ru-RU" dirty="0" smtClean="0"/>
              <a:t>Як функцій </a:t>
            </a:r>
            <a:r>
              <a:rPr lang="ru-RU" dirty="0" err="1" smtClean="0"/>
              <a:t>f</a:t>
            </a:r>
            <a:r>
              <a:rPr lang="ru-RU" dirty="0" smtClean="0"/>
              <a:t>(</a:t>
            </a:r>
            <a:r>
              <a:rPr lang="ru-RU" dirty="0" err="1" smtClean="0"/>
              <a:t>z</a:t>
            </a:r>
            <a:r>
              <a:rPr lang="ru-RU" dirty="0" smtClean="0"/>
              <a:t>) </a:t>
            </a:r>
            <a:r>
              <a:rPr lang="ru-RU" dirty="0" err="1" smtClean="0"/>
              <a:t>вибирається</a:t>
            </a:r>
            <a:r>
              <a:rPr lang="ru-RU" dirty="0" smtClean="0"/>
              <a:t> одна з функцій:</a:t>
            </a:r>
          </a:p>
          <a:p>
            <a:pPr algn="l" rtl="0">
              <a:buNone/>
            </a:pPr>
            <a:r>
              <a:rPr lang="ru-RU" dirty="0" smtClean="0"/>
              <a:t> </a:t>
            </a:r>
          </a:p>
          <a:p>
            <a:pPr algn="l" rtl="0">
              <a:buNone/>
            </a:pPr>
            <a:endParaRPr lang="ru-RU" dirty="0" smtClean="0"/>
          </a:p>
          <a:p>
            <a:pPr algn="l" rtl="0">
              <a:buNone/>
            </a:pPr>
            <a:r>
              <a:rPr lang="ru-RU" dirty="0" smtClean="0"/>
              <a:t>На практиці найбільше використовується перша з наведених функцій - функція Гаусса:</a:t>
            </a:r>
          </a:p>
          <a:p>
            <a:pPr algn="l" rtl="0">
              <a:buNone/>
            </a:pPr>
            <a:r>
              <a:rPr lang="ru-RU" dirty="0" smtClean="0"/>
              <a:t> </a:t>
            </a:r>
          </a:p>
          <a:p>
            <a:pPr algn="l" rtl="0">
              <a:buNone/>
            </a:pPr>
            <a:endParaRPr lang="ru-RU" dirty="0" smtClean="0"/>
          </a:p>
          <a:p>
            <a:pPr algn="l" rtl="0">
              <a:buNone/>
            </a:pPr>
            <a:endParaRPr lang="ru-RU" dirty="0" smtClean="0"/>
          </a:p>
          <a:p>
            <a:pPr algn="just" rtl="0">
              <a:buNone/>
            </a:pPr>
            <a:r>
              <a:rPr lang="ru-RU" dirty="0" smtClean="0"/>
              <a:t>де </a:t>
            </a:r>
            <a:r>
              <a:rPr lang="ru-RU" dirty="0" err="1" smtClean="0"/>
              <a:t>а</a:t>
            </a:r>
            <a:r>
              <a:rPr lang="ru-RU" baseline="-25000" dirty="0" err="1" smtClean="0"/>
              <a:t>j</a:t>
            </a:r>
            <a:r>
              <a:rPr lang="ru-RU" dirty="0" smtClean="0"/>
              <a:t>* = </a:t>
            </a:r>
            <a:r>
              <a:rPr lang="ru-RU" dirty="0" err="1" smtClean="0"/>
              <a:t>соl</a:t>
            </a:r>
            <a:r>
              <a:rPr lang="ru-RU" dirty="0" smtClean="0"/>
              <a:t> (а *</a:t>
            </a:r>
            <a:r>
              <a:rPr lang="ru-RU" baseline="-25000" dirty="0" smtClean="0"/>
              <a:t>j, 1</a:t>
            </a:r>
            <a:r>
              <a:rPr lang="ru-RU" dirty="0" smtClean="0"/>
              <a:t>, а *</a:t>
            </a:r>
            <a:r>
              <a:rPr lang="ru-RU" baseline="-25000" dirty="0" smtClean="0"/>
              <a:t>j, 2</a:t>
            </a:r>
            <a:r>
              <a:rPr lang="ru-RU" dirty="0" smtClean="0"/>
              <a:t>, ..., а *</a:t>
            </a:r>
            <a:r>
              <a:rPr lang="ru-RU" baseline="-25000" dirty="0" err="1" smtClean="0"/>
              <a:t>j, n</a:t>
            </a:r>
            <a:r>
              <a:rPr lang="ru-RU" dirty="0" smtClean="0"/>
              <a:t>) - числовий вектор, а </a:t>
            </a:r>
            <a:r>
              <a:rPr lang="ru-RU" dirty="0" err="1" smtClean="0"/>
              <a:t>σ</a:t>
            </a:r>
            <a:r>
              <a:rPr lang="ru-RU" baseline="-25000" dirty="0" err="1" smtClean="0"/>
              <a:t>j</a:t>
            </a:r>
            <a:r>
              <a:rPr lang="ru-RU" baseline="-25000" dirty="0" smtClean="0"/>
              <a:t>,</a:t>
            </a:r>
            <a:r>
              <a:rPr lang="ru-RU" baseline="-25000" dirty="0" err="1" smtClean="0"/>
              <a:t>k</a:t>
            </a:r>
            <a:r>
              <a:rPr lang="ru-RU" dirty="0" smtClean="0"/>
              <a:t> - «ширина» функції Гаусса.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1055" t="54167" r="53125" b="35416"/>
          <a:stretch>
            <a:fillRect/>
          </a:stretch>
        </p:blipFill>
        <p:spPr bwMode="auto">
          <a:xfrm>
            <a:off x="3071802" y="857232"/>
            <a:ext cx="250747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34766" t="54167" r="27734" b="42708"/>
          <a:stretch>
            <a:fillRect/>
          </a:stretch>
        </p:blipFill>
        <p:spPr bwMode="auto">
          <a:xfrm>
            <a:off x="1714480" y="3214686"/>
            <a:ext cx="6096043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 l="44141" t="55208" r="36523" b="38542"/>
          <a:stretch>
            <a:fillRect/>
          </a:stretch>
        </p:blipFill>
        <p:spPr bwMode="auto">
          <a:xfrm>
            <a:off x="2500298" y="4286256"/>
            <a:ext cx="392909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6000792"/>
          </a:xfrm>
        </p:spPr>
        <p:txBody>
          <a:bodyPr>
            <a:normAutofit fontScale="70000" lnSpcReduction="20000"/>
          </a:bodyPr>
          <a:lstStyle/>
          <a:p>
            <a:pPr algn="just" rtl="0">
              <a:buNone/>
            </a:pPr>
            <a:r>
              <a:rPr lang="ru-RU" dirty="0" smtClean="0"/>
              <a:t>Специфіка RBF-мережі полягає в тому, що в робочому режимі в них налагоджуються тільки вагові коефіцієнти лінійного вихідного шару. Помилка апроксимації обчислюється безпосередньо на виході мережі так само, як і в БНМ, але налагодження тільки одного, лінійного за параметрами налагодження шару знімає проблему пошуку глобального мінімуму функціоналу навчання (як правило, квадратичного) і сприяє швидкій збіжності процесу навчання мережі.</a:t>
            </a:r>
          </a:p>
          <a:p>
            <a:pPr algn="just" rtl="0">
              <a:buNone/>
            </a:pPr>
            <a:r>
              <a:rPr lang="ru-RU" dirty="0" smtClean="0"/>
              <a:t>Проблемою RBF-мереж є вибір числа радіально-базисних функцій, необхідних для апроксимації, і ця обставина стає критичним фактором у використанні RBF-мереж в задачах ідентифікації та управління, де необхідна інформація для визначення розмірності RBF-мереж як правило, відсутня. число необхідних радіально-базисних функцій зростає експоненціально з ростом числа вхідних змінних, тобто в нашому випадку з ростом </a:t>
            </a:r>
            <a:r>
              <a:rPr lang="ru-RU" dirty="0" err="1" smtClean="0"/>
              <a:t>n</a:t>
            </a:r>
            <a:r>
              <a:rPr lang="ru-RU" dirty="0" smtClean="0"/>
              <a:t>. Звідси випливає висновок про можливість застосування RBF-мереж в тих завданнях, де </a:t>
            </a:r>
            <a:r>
              <a:rPr lang="ru-RU" dirty="0" err="1" smtClean="0"/>
              <a:t>розмірність</a:t>
            </a:r>
            <a:r>
              <a:rPr lang="ru-RU" dirty="0" smtClean="0"/>
              <a:t> </a:t>
            </a:r>
            <a:r>
              <a:rPr lang="ru-RU" dirty="0" err="1" smtClean="0"/>
              <a:t>вхідної</a:t>
            </a:r>
            <a:r>
              <a:rPr lang="ru-RU" dirty="0" smtClean="0"/>
              <a:t> </a:t>
            </a:r>
            <a:r>
              <a:rPr lang="ru-RU" dirty="0" err="1" smtClean="0"/>
              <a:t>множини</a:t>
            </a:r>
            <a:r>
              <a:rPr lang="ru-RU" dirty="0" smtClean="0"/>
              <a:t> </a:t>
            </a:r>
            <a:r>
              <a:rPr lang="ru-RU" dirty="0" err="1" smtClean="0"/>
              <a:t>r</a:t>
            </a:r>
            <a:r>
              <a:rPr lang="ru-RU" dirty="0" smtClean="0"/>
              <a:t> обмежена і відома (в БНМ таке обмеження </a:t>
            </a:r>
            <a:r>
              <a:rPr lang="ru-RU" dirty="0" err="1" smtClean="0"/>
              <a:t>відсутнє</a:t>
            </a:r>
            <a:r>
              <a:rPr lang="ru-RU" dirty="0" smtClean="0"/>
              <a:t>).</a:t>
            </a:r>
          </a:p>
          <a:p>
            <a:pPr algn="just" rtl="0">
              <a:buNone/>
            </a:pPr>
            <a:endParaRPr lang="ru-RU" dirty="0" smtClean="0"/>
          </a:p>
          <a:p>
            <a:pPr algn="just" rtl="0">
              <a:buNone/>
            </a:pP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357167"/>
            <a:ext cx="8229600" cy="4286280"/>
          </a:xfrm>
        </p:spPr>
        <p:txBody>
          <a:bodyPr>
            <a:normAutofit fontScale="70000" lnSpcReduction="20000"/>
          </a:bodyPr>
          <a:lstStyle/>
          <a:p>
            <a:pPr algn="just" rtl="0">
              <a:buNone/>
            </a:pPr>
            <a:r>
              <a:rPr lang="ru-RU" dirty="0" smtClean="0"/>
              <a:t>Отже, ШНМ типу RBF можуть застосовуватися для вирішення різних задач, </a:t>
            </a:r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 smtClean="0"/>
              <a:t>можуть</a:t>
            </a:r>
            <a:r>
              <a:rPr lang="ru-RU" dirty="0" smtClean="0"/>
              <a:t> </a:t>
            </a:r>
            <a:r>
              <a:rPr lang="ru-RU" dirty="0" err="1" smtClean="0"/>
              <a:t>вимагати</a:t>
            </a:r>
            <a:r>
              <a:rPr lang="ru-RU" dirty="0" smtClean="0"/>
              <a:t> або не вимагати навчання в реальному часі. Серед цих завдань можна виділити використання мереж RBF для класифікації інформації, розпізнавання зображень, формування функцій управління, а також інших додатках. Для завдань, що вимагають високої швидкодії самої RBF-мережі, а також її навчання, швидкість є основним визначальним фактором життєздатності спеціального обладнання. Такими завданнями можуть бути вбудовані системи розпізнавання, класифікації, аналізу великого кількості даних, що надходять з високою швидкістю з великої кількості пристроїв і датчиків і формування функцій управління, прийняття рішень.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4356"/>
          </a:xfrm>
        </p:spPr>
        <p:txBody>
          <a:bodyPr>
            <a:normAutofit/>
          </a:bodyPr>
          <a:lstStyle/>
          <a:p>
            <a:pPr rtl="0"/>
            <a:r>
              <a:rPr lang="ru-RU" sz="3200" b="1" dirty="0" smtClean="0"/>
              <a:t>Вибір структури нейронної мережі</a:t>
            </a:r>
            <a:endParaRPr lang="uk-UA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643602"/>
          </a:xfrm>
        </p:spPr>
        <p:txBody>
          <a:bodyPr>
            <a:normAutofit/>
          </a:bodyPr>
          <a:lstStyle/>
          <a:p>
            <a:pPr algn="just" rtl="0">
              <a:buNone/>
            </a:pPr>
            <a:r>
              <a:rPr lang="ru-RU" sz="2000" dirty="0" err="1" smtClean="0"/>
              <a:t>Однією</a:t>
            </a:r>
            <a:r>
              <a:rPr lang="ru-RU" sz="2000" dirty="0" smtClean="0"/>
              <a:t> з основних проблем при використанні нейронних мереж в системах управління є </a:t>
            </a:r>
            <a:r>
              <a:rPr lang="ru-RU" sz="2000" dirty="0" err="1" smtClean="0"/>
              <a:t>відсутня</a:t>
            </a:r>
            <a:r>
              <a:rPr lang="ru-RU" sz="2000" dirty="0" smtClean="0"/>
              <a:t> </a:t>
            </a:r>
            <a:r>
              <a:rPr lang="uk-UA" sz="2000" dirty="0" smtClean="0"/>
              <a:t>загальна</a:t>
            </a:r>
            <a:r>
              <a:rPr lang="ru-RU" sz="2000" dirty="0" smtClean="0"/>
              <a:t> строга теорія з вибору типу і </a:t>
            </a:r>
            <a:r>
              <a:rPr lang="ru-RU" sz="2000" dirty="0" err="1" smtClean="0"/>
              <a:t>архітектури</a:t>
            </a:r>
            <a:r>
              <a:rPr lang="ru-RU" sz="2000" dirty="0" smtClean="0"/>
              <a:t> ШНМ що призводить до необхідності пошукового підходу або використання алгоритмів самоорганізації, </a:t>
            </a:r>
            <a:r>
              <a:rPr lang="ru-RU" sz="2000" dirty="0" err="1" smtClean="0"/>
              <a:t>що</a:t>
            </a:r>
            <a:r>
              <a:rPr lang="ru-RU" sz="2000" dirty="0" smtClean="0"/>
              <a:t> також </a:t>
            </a:r>
            <a:r>
              <a:rPr lang="ru-RU" sz="2000" dirty="0" err="1" smtClean="0"/>
              <a:t>вимагає</a:t>
            </a:r>
            <a:r>
              <a:rPr lang="ru-RU" sz="2000" dirty="0" smtClean="0"/>
              <a:t> </a:t>
            </a:r>
            <a:r>
              <a:rPr lang="ru-RU" sz="2000" dirty="0" err="1" smtClean="0"/>
              <a:t>часових</a:t>
            </a:r>
            <a:r>
              <a:rPr lang="ru-RU" sz="2000" dirty="0" smtClean="0"/>
              <a:t> витрат.</a:t>
            </a:r>
          </a:p>
          <a:p>
            <a:pPr algn="just">
              <a:buNone/>
            </a:pPr>
            <a:r>
              <a:rPr lang="ru-RU" sz="2000" dirty="0" smtClean="0"/>
              <a:t>При використанні нейронних мереж для реалізації процедури ідентифікації динамічних систем необхідно визначити «зовнішню» і «внутрішню» структури нейронної мережі. «Зовнішня» структура </a:t>
            </a:r>
            <a:r>
              <a:rPr lang="ru-RU" sz="2000" dirty="0" err="1" smtClean="0"/>
              <a:t>нейромережево</a:t>
            </a:r>
            <a:r>
              <a:rPr lang="uk-UA" sz="2000" dirty="0" smtClean="0"/>
              <a:t>ї</a:t>
            </a:r>
            <a:r>
              <a:rPr lang="ru-RU" sz="2000" dirty="0" smtClean="0"/>
              <a:t> </a:t>
            </a:r>
            <a:r>
              <a:rPr lang="ru-RU" sz="2000" dirty="0" err="1" smtClean="0"/>
              <a:t>моделі</a:t>
            </a:r>
            <a:r>
              <a:rPr lang="ru-RU" sz="2000" dirty="0" smtClean="0"/>
              <a:t> повністю визначається вектором входу і вектором виходу. При виборі «внутрішньої» </a:t>
            </a:r>
            <a:r>
              <a:rPr lang="ru-RU" sz="2000" dirty="0" err="1" smtClean="0"/>
              <a:t>структури</a:t>
            </a:r>
            <a:r>
              <a:rPr lang="ru-RU" sz="2000" dirty="0" smtClean="0"/>
              <a:t> </a:t>
            </a:r>
            <a:r>
              <a:rPr lang="ru-RU" sz="2000" dirty="0" err="1" smtClean="0"/>
              <a:t>нейромережево</a:t>
            </a:r>
            <a:r>
              <a:rPr lang="uk-UA" sz="2000" dirty="0" smtClean="0"/>
              <a:t>ї </a:t>
            </a:r>
            <a:r>
              <a:rPr lang="ru-RU" sz="2000" dirty="0" err="1" smtClean="0"/>
              <a:t>моделі</a:t>
            </a:r>
            <a:r>
              <a:rPr lang="ru-RU" sz="2000" dirty="0" smtClean="0"/>
              <a:t> необхідно визначити:</a:t>
            </a:r>
          </a:p>
          <a:p>
            <a:pPr algn="just" rtl="0">
              <a:buNone/>
            </a:pPr>
            <a:r>
              <a:rPr lang="ru-RU" sz="2000" dirty="0" smtClean="0"/>
              <a:t>- кількість прихованих шарів;</a:t>
            </a:r>
          </a:p>
          <a:p>
            <a:pPr algn="just" rtl="0">
              <a:buNone/>
            </a:pPr>
            <a:r>
              <a:rPr lang="ru-RU" sz="2000" dirty="0" smtClean="0"/>
              <a:t>- кількість нейронів в кожному прихованому шарі;</a:t>
            </a:r>
          </a:p>
          <a:p>
            <a:pPr algn="just" rtl="0">
              <a:buNone/>
            </a:pPr>
            <a:r>
              <a:rPr lang="ru-RU" sz="2000" dirty="0" smtClean="0"/>
              <a:t>- вид </a:t>
            </a:r>
            <a:r>
              <a:rPr lang="ru-RU" sz="2000" dirty="0" err="1" smtClean="0"/>
              <a:t>активаційнної</a:t>
            </a:r>
            <a:r>
              <a:rPr lang="ru-RU" sz="2000" dirty="0" smtClean="0"/>
              <a:t> функції для кожного шару.</a:t>
            </a:r>
            <a:endParaRPr lang="uk-UA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357167"/>
            <a:ext cx="8229600" cy="2000263"/>
          </a:xfrm>
        </p:spPr>
        <p:txBody>
          <a:bodyPr>
            <a:normAutofit fontScale="62500" lnSpcReduction="20000"/>
          </a:bodyPr>
          <a:lstStyle/>
          <a:p>
            <a:pPr algn="just" rtl="0">
              <a:buNone/>
            </a:pPr>
            <a:r>
              <a:rPr lang="ru-RU" dirty="0" smtClean="0"/>
              <a:t>Збільшення числа нейронів в прихованому шарі і збільшення числа прихованих шарів підвищують репрезентативні можливості нейронної мережі, але призводять до значних труднощів при практичній реалізації, збільшення витрат часу як на навчання, так </a:t>
            </a:r>
            <a:r>
              <a:rPr lang="ru-RU" dirty="0" err="1" smtClean="0"/>
              <a:t>і</a:t>
            </a:r>
            <a:r>
              <a:rPr lang="ru-RU" dirty="0" smtClean="0"/>
              <a:t> на </a:t>
            </a:r>
            <a:r>
              <a:rPr lang="ru-RU" dirty="0" err="1" smtClean="0"/>
              <a:t>обчислювальний</a:t>
            </a:r>
            <a:r>
              <a:rPr lang="ru-RU" dirty="0" smtClean="0"/>
              <a:t> </a:t>
            </a:r>
            <a:r>
              <a:rPr lang="ru-RU" dirty="0" err="1" smtClean="0"/>
              <a:t>процес</a:t>
            </a:r>
            <a:r>
              <a:rPr lang="ru-RU" dirty="0" smtClean="0"/>
              <a:t> </a:t>
            </a:r>
            <a:r>
              <a:rPr lang="ru-RU" dirty="0" err="1" smtClean="0"/>
              <a:t>самої</a:t>
            </a:r>
            <a:r>
              <a:rPr lang="ru-RU" dirty="0" smtClean="0"/>
              <a:t> </a:t>
            </a:r>
            <a:r>
              <a:rPr lang="ru-RU" dirty="0" err="1" smtClean="0"/>
              <a:t>мережі</a:t>
            </a:r>
            <a:r>
              <a:rPr lang="ru-RU" dirty="0" smtClean="0"/>
              <a:t>. Це і пояснює факт прагнення використовувати </a:t>
            </a:r>
            <a:r>
              <a:rPr lang="ru-RU" dirty="0" err="1" smtClean="0"/>
              <a:t>мінімальну</a:t>
            </a:r>
            <a:r>
              <a:rPr lang="ru-RU" dirty="0" smtClean="0"/>
              <a:t> </a:t>
            </a:r>
            <a:r>
              <a:rPr lang="ru-RU" dirty="0" err="1" smtClean="0"/>
              <a:t>реалізацію</a:t>
            </a:r>
            <a:r>
              <a:rPr lang="ru-RU" dirty="0" smtClean="0"/>
              <a:t> ШНМ в більшості технічних додатків. На рисунку представлена ​​структура ШНМ.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785786" y="2285992"/>
            <a:ext cx="3714776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algn="just" rtl="0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latin typeface="+mj-lt"/>
                <a:ea typeface="Times New Roman" pitchFamily="18" charset="0"/>
                <a:cs typeface="Arial" pitchFamily="34" charset="0"/>
              </a:rPr>
              <a:t>Виходячи з вищевикладеного, завдання </a:t>
            </a:r>
            <a:r>
              <a:rPr lang="ru-RU" sz="2000" dirty="0" err="1" smtClean="0">
                <a:latin typeface="+mj-lt"/>
                <a:ea typeface="Times New Roman" pitchFamily="18" charset="0"/>
                <a:cs typeface="Arial" pitchFamily="34" charset="0"/>
              </a:rPr>
              <a:t>побудови</a:t>
            </a:r>
            <a:r>
              <a:rPr lang="ru-RU" sz="2000" dirty="0" smtClean="0">
                <a:latin typeface="+mj-lt"/>
                <a:ea typeface="Times New Roman" pitchFamily="18" charset="0"/>
                <a:cs typeface="Arial" pitchFamily="34" charset="0"/>
              </a:rPr>
              <a:t> </a:t>
            </a:r>
            <a:r>
              <a:rPr lang="ru-RU" sz="2000" dirty="0" err="1" smtClean="0">
                <a:latin typeface="+mj-lt"/>
                <a:ea typeface="Times New Roman" pitchFamily="18" charset="0"/>
                <a:cs typeface="Arial" pitchFamily="34" charset="0"/>
              </a:rPr>
              <a:t>нейромережевої</a:t>
            </a:r>
            <a:r>
              <a:rPr lang="ru-RU" sz="2000" dirty="0" smtClean="0">
                <a:latin typeface="+mj-lt"/>
                <a:ea typeface="Times New Roman" pitchFamily="18" charset="0"/>
                <a:cs typeface="Arial" pitchFamily="34" charset="0"/>
              </a:rPr>
              <a:t>  моделі зводитися до визначення «зовнішньої» і «внутрішньої» структури, а саме визначення кількості </a:t>
            </a:r>
            <a:r>
              <a:rPr lang="ru-RU" sz="2000" dirty="0" err="1" smtClean="0">
                <a:latin typeface="+mj-lt"/>
                <a:ea typeface="Times New Roman" pitchFamily="18" charset="0"/>
                <a:cs typeface="Arial" pitchFamily="34" charset="0"/>
              </a:rPr>
              <a:t>затриманих</a:t>
            </a:r>
            <a:r>
              <a:rPr lang="ru-RU" sz="2000" dirty="0" smtClean="0">
                <a:latin typeface="+mj-lt"/>
                <a:ea typeface="Times New Roman" pitchFamily="18" charset="0"/>
                <a:cs typeface="Arial" pitchFamily="34" charset="0"/>
              </a:rPr>
              <a:t> </a:t>
            </a:r>
            <a:r>
              <a:rPr lang="ru-RU" sz="2000" dirty="0" err="1" smtClean="0">
                <a:latin typeface="+mj-lt"/>
                <a:ea typeface="Times New Roman" pitchFamily="18" charset="0"/>
                <a:cs typeface="Arial" pitchFamily="34" charset="0"/>
              </a:rPr>
              <a:t>входів</a:t>
            </a:r>
            <a:r>
              <a:rPr lang="ru-RU" sz="2000" dirty="0" smtClean="0">
                <a:latin typeface="+mj-lt"/>
                <a:ea typeface="Times New Roman" pitchFamily="18" charset="0"/>
                <a:cs typeface="Arial" pitchFamily="34" charset="0"/>
              </a:rPr>
              <a:t>, </a:t>
            </a:r>
            <a:r>
              <a:rPr lang="ru-RU" sz="2000" dirty="0" err="1" smtClean="0">
                <a:latin typeface="+mj-lt"/>
                <a:ea typeface="Times New Roman" pitchFamily="18" charset="0"/>
                <a:cs typeface="Arial" pitchFamily="34" charset="0"/>
              </a:rPr>
              <a:t>затриманих</a:t>
            </a:r>
            <a:r>
              <a:rPr lang="ru-RU" sz="2000" dirty="0" smtClean="0">
                <a:latin typeface="+mj-lt"/>
                <a:ea typeface="Times New Roman" pitchFamily="18" charset="0"/>
                <a:cs typeface="Arial" pitchFamily="34" charset="0"/>
              </a:rPr>
              <a:t> сигналів виходу </a:t>
            </a:r>
            <a:r>
              <a:rPr lang="ru-RU" sz="2000" dirty="0" err="1" smtClean="0">
                <a:latin typeface="+mj-lt"/>
                <a:ea typeface="Times New Roman" pitchFamily="18" charset="0"/>
                <a:cs typeface="Arial" pitchFamily="34" charset="0"/>
              </a:rPr>
              <a:t>мережі</a:t>
            </a:r>
            <a:r>
              <a:rPr lang="ru-RU" sz="2000" dirty="0" smtClean="0">
                <a:latin typeface="+mj-lt"/>
                <a:ea typeface="Times New Roman" pitchFamily="18" charset="0"/>
                <a:cs typeface="Arial" pitchFamily="34" charset="0"/>
              </a:rPr>
              <a:t> </a:t>
            </a:r>
            <a:r>
              <a:rPr lang="ru-RU" sz="2000" dirty="0" err="1" smtClean="0">
                <a:latin typeface="+mj-lt"/>
                <a:ea typeface="Times New Roman" pitchFamily="18" charset="0"/>
                <a:cs typeface="Arial" pitchFamily="34" charset="0"/>
              </a:rPr>
              <a:t>і</a:t>
            </a:r>
            <a:r>
              <a:rPr lang="ru-RU" sz="2000" dirty="0" smtClean="0">
                <a:latin typeface="+mj-lt"/>
                <a:ea typeface="Times New Roman" pitchFamily="18" charset="0"/>
                <a:cs typeface="Arial" pitchFamily="34" charset="0"/>
              </a:rPr>
              <a:t> кількості нейронів </a:t>
            </a:r>
            <a:r>
              <a:rPr lang="ru-RU" sz="2000" dirty="0" err="1" smtClean="0">
                <a:latin typeface="+mj-lt"/>
                <a:ea typeface="Times New Roman" pitchFamily="18" charset="0"/>
                <a:cs typeface="Arial" pitchFamily="34" charset="0"/>
              </a:rPr>
              <a:t>прихованого</a:t>
            </a:r>
            <a:r>
              <a:rPr lang="ru-RU" sz="2000" dirty="0" smtClean="0">
                <a:latin typeface="+mj-lt"/>
                <a:ea typeface="Times New Roman" pitchFamily="18" charset="0"/>
                <a:cs typeface="Arial" pitchFamily="34" charset="0"/>
              </a:rPr>
              <a:t> шару.</a:t>
            </a:r>
            <a:endParaRPr kumimoji="0" lang="uk-UA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 l="39844" t="32292" r="35547" b="33333"/>
          <a:stretch>
            <a:fillRect/>
          </a:stretch>
        </p:blipFill>
        <p:spPr bwMode="auto">
          <a:xfrm>
            <a:off x="4714876" y="2357430"/>
            <a:ext cx="418237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3000396"/>
          </a:xfrm>
        </p:spPr>
        <p:txBody>
          <a:bodyPr>
            <a:normAutofit fontScale="55000" lnSpcReduction="20000"/>
          </a:bodyPr>
          <a:lstStyle/>
          <a:p>
            <a:pPr algn="just" rtl="0">
              <a:buNone/>
            </a:pPr>
            <a:r>
              <a:rPr lang="ru-RU" dirty="0" smtClean="0"/>
              <a:t>Основна ідея полягає в побудові оптимальної, в за деяким критерієм, моделі за результатами спостережень над вхідними та вихідними змінними системи. На практиці реалізація процедури ідентифікації потребує вирішення цілого ряду допоміжних завдань, основними з яких є:</a:t>
            </a:r>
          </a:p>
          <a:p>
            <a:pPr algn="just" rtl="0">
              <a:buNone/>
            </a:pPr>
            <a:r>
              <a:rPr lang="ru-RU" dirty="0" smtClean="0"/>
              <a:t>- </a:t>
            </a:r>
            <a:r>
              <a:rPr lang="ru-RU" dirty="0" err="1" smtClean="0"/>
              <a:t>планування</a:t>
            </a:r>
            <a:r>
              <a:rPr lang="ru-RU" dirty="0" smtClean="0"/>
              <a:t>/</a:t>
            </a:r>
            <a:r>
              <a:rPr lang="ru-RU" dirty="0" err="1" smtClean="0"/>
              <a:t>проведення</a:t>
            </a:r>
            <a:r>
              <a:rPr lang="ru-RU" dirty="0" smtClean="0"/>
              <a:t> експерименту і попередня обробка експериментальних даних;</a:t>
            </a:r>
          </a:p>
          <a:p>
            <a:pPr algn="just" rtl="0">
              <a:buNone/>
            </a:pPr>
            <a:r>
              <a:rPr lang="ru-RU" dirty="0" smtClean="0"/>
              <a:t>- вибір модельної структури;</a:t>
            </a:r>
          </a:p>
          <a:p>
            <a:pPr algn="just" rtl="0">
              <a:buNone/>
            </a:pPr>
            <a:r>
              <a:rPr lang="ru-RU" dirty="0" smtClean="0"/>
              <a:t>- оцінка (оптимізація параметрів) моделі;</a:t>
            </a:r>
          </a:p>
          <a:p>
            <a:pPr algn="just" rtl="0">
              <a:buNone/>
            </a:pPr>
            <a:r>
              <a:rPr lang="ru-RU" dirty="0" smtClean="0"/>
              <a:t>- прийняття рішення про адекватність моделі.</a:t>
            </a:r>
          </a:p>
          <a:p>
            <a:pPr algn="just" rtl="0">
              <a:buNone/>
            </a:pPr>
            <a:r>
              <a:rPr lang="ru-RU" dirty="0" smtClean="0"/>
              <a:t>Загальна схема реалізації процедури ідентифікації, побудови моделей об'єктів і їх оцінки представлена ​​на рисунку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42188" t="37500" r="36132" b="28125"/>
          <a:stretch>
            <a:fillRect/>
          </a:stretch>
        </p:blipFill>
        <p:spPr bwMode="auto">
          <a:xfrm>
            <a:off x="3000364" y="3214686"/>
            <a:ext cx="3500462" cy="3122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pPr rtl="0"/>
            <a:r>
              <a:rPr lang="ru-RU" dirty="0" smtClean="0"/>
              <a:t>Дякую за увагу!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547664" y="6309320"/>
            <a:ext cx="6336704" cy="365125"/>
          </a:xfrm>
        </p:spPr>
        <p:txBody>
          <a:bodyPr/>
          <a:lstStyle/>
          <a:p>
            <a:pPr algn="l" rtl="0"/>
            <a:r>
              <a:rPr lang="ru-RU" dirty="0" err="1" smtClean="0"/>
              <a:t>Програмні</a:t>
            </a:r>
            <a:r>
              <a:rPr lang="ru-RU" dirty="0" smtClean="0"/>
              <a:t> </a:t>
            </a:r>
            <a:r>
              <a:rPr lang="ru-RU" dirty="0" err="1" smtClean="0"/>
              <a:t>засоби</a:t>
            </a:r>
            <a:r>
              <a:rPr lang="ru-RU" dirty="0" smtClean="0"/>
              <a:t> </a:t>
            </a:r>
            <a:r>
              <a:rPr lang="ru-RU" dirty="0" err="1" smtClean="0"/>
              <a:t>проектування</a:t>
            </a:r>
            <a:r>
              <a:rPr lang="ru-RU" dirty="0" smtClean="0"/>
              <a:t> та </a:t>
            </a:r>
            <a:r>
              <a:rPr lang="ru-RU" dirty="0" err="1" smtClean="0"/>
              <a:t>реалізації</a:t>
            </a:r>
            <a:r>
              <a:rPr lang="ru-RU" dirty="0" smtClean="0"/>
              <a:t> </a:t>
            </a:r>
            <a:r>
              <a:rPr lang="ru-RU" dirty="0" err="1" smtClean="0"/>
              <a:t>нейромережевих</a:t>
            </a:r>
            <a:r>
              <a:rPr lang="ru-RU" dirty="0" smtClean="0"/>
              <a:t> систем. </a:t>
            </a:r>
            <a:r>
              <a:rPr lang="ru-RU" dirty="0" err="1" smtClean="0"/>
              <a:t>Лекція</a:t>
            </a:r>
            <a:r>
              <a:rPr lang="ru-RU" dirty="0" smtClean="0"/>
              <a:t> 2.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2918"/>
          </a:xfrm>
        </p:spPr>
        <p:txBody>
          <a:bodyPr>
            <a:normAutofit/>
          </a:bodyPr>
          <a:lstStyle/>
          <a:p>
            <a:pPr rtl="0"/>
            <a:r>
              <a:rPr lang="ru-RU" sz="3200" b="1" dirty="0" smtClean="0"/>
              <a:t>Класифікація нейронних мереж</a:t>
            </a:r>
            <a:endParaRPr lang="uk-UA" sz="32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475656" y="6309320"/>
            <a:ext cx="6120680" cy="365125"/>
          </a:xfrm>
        </p:spPr>
        <p:txBody>
          <a:bodyPr/>
          <a:lstStyle/>
          <a:p>
            <a:pPr algn="l" rtl="0"/>
            <a:r>
              <a:rPr lang="ru-RU" dirty="0" err="1" smtClean="0"/>
              <a:t>Програмні</a:t>
            </a:r>
            <a:r>
              <a:rPr lang="ru-RU" dirty="0" smtClean="0"/>
              <a:t> </a:t>
            </a:r>
            <a:r>
              <a:rPr lang="ru-RU" dirty="0" err="1" smtClean="0"/>
              <a:t>засоби</a:t>
            </a:r>
            <a:r>
              <a:rPr lang="ru-RU" dirty="0" smtClean="0"/>
              <a:t> </a:t>
            </a:r>
            <a:r>
              <a:rPr lang="ru-RU" dirty="0" err="1" smtClean="0"/>
              <a:t>проектування</a:t>
            </a:r>
            <a:r>
              <a:rPr lang="ru-RU" dirty="0" smtClean="0"/>
              <a:t> та </a:t>
            </a:r>
            <a:r>
              <a:rPr lang="ru-RU" dirty="0" err="1" smtClean="0"/>
              <a:t>реалізації</a:t>
            </a:r>
            <a:r>
              <a:rPr lang="ru-RU" dirty="0" smtClean="0"/>
              <a:t> </a:t>
            </a:r>
            <a:r>
              <a:rPr lang="ru-RU" dirty="0" err="1" smtClean="0"/>
              <a:t>нейромережевих</a:t>
            </a:r>
            <a:r>
              <a:rPr lang="ru-RU" dirty="0" smtClean="0"/>
              <a:t> систем. </a:t>
            </a:r>
            <a:r>
              <a:rPr lang="ru-RU" dirty="0" err="1" smtClean="0"/>
              <a:t>Лекція</a:t>
            </a:r>
            <a:r>
              <a:rPr lang="ru-RU" dirty="0" smtClean="0"/>
              <a:t> 2.</a:t>
            </a:r>
            <a:endParaRPr lang="ru-RU" dirty="0"/>
          </a:p>
        </p:txBody>
      </p:sp>
      <p:pic>
        <p:nvPicPr>
          <p:cNvPr id="23556" name="Picture 4" descr="http://old.exponenta.ru/soft/others/mvs/stud3/images/Image3605.gif"/>
          <p:cNvPicPr>
            <a:picLocks noChangeAspect="1" noChangeArrowheads="1"/>
          </p:cNvPicPr>
          <p:nvPr/>
        </p:nvPicPr>
        <p:blipFill>
          <a:blip r:embed="rId2" cstate="print"/>
          <a:srcRect t="2273" b="6140"/>
          <a:stretch>
            <a:fillRect/>
          </a:stretch>
        </p:blipFill>
        <p:spPr bwMode="auto">
          <a:xfrm>
            <a:off x="1857356" y="476042"/>
            <a:ext cx="5072098" cy="59241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2942"/>
          </a:xfrm>
        </p:spPr>
        <p:txBody>
          <a:bodyPr>
            <a:normAutofit/>
          </a:bodyPr>
          <a:lstStyle/>
          <a:p>
            <a:pPr rtl="0"/>
            <a:r>
              <a:rPr lang="ru-RU" sz="3200" b="1" dirty="0" err="1" smtClean="0"/>
              <a:t>Парцептрон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4000528"/>
          </a:xfrm>
        </p:spPr>
        <p:txBody>
          <a:bodyPr>
            <a:normAutofit fontScale="47500" lnSpcReduction="20000"/>
          </a:bodyPr>
          <a:lstStyle/>
          <a:p>
            <a:pPr algn="just" rtl="0">
              <a:buNone/>
            </a:pPr>
            <a:r>
              <a:rPr lang="uk-UA" sz="3400" b="1" dirty="0" err="1" smtClean="0"/>
              <a:t>Перцептрон</a:t>
            </a:r>
            <a:r>
              <a:rPr lang="uk-UA" sz="3400" dirty="0" smtClean="0"/>
              <a:t> - математична або комп'ютерна модель сприйняття інформації мозком (кібернетична </a:t>
            </a:r>
            <a:r>
              <a:rPr lang="uk-UA" sz="3400" i="1" dirty="0" smtClean="0"/>
              <a:t>модель мозку</a:t>
            </a:r>
            <a:r>
              <a:rPr lang="uk-UA" sz="3400" dirty="0" smtClean="0"/>
              <a:t>), запропонована </a:t>
            </a:r>
            <a:r>
              <a:rPr lang="uk-UA" sz="3400" dirty="0" err="1" smtClean="0">
                <a:hlinkClick r:id="rId3"/>
              </a:rPr>
              <a:t>Френком</a:t>
            </a:r>
            <a:r>
              <a:rPr lang="uk-UA" sz="3400" dirty="0" smtClean="0">
                <a:hlinkClick r:id="rId3"/>
              </a:rPr>
              <a:t> </a:t>
            </a:r>
            <a:r>
              <a:rPr lang="uk-UA" sz="3400" dirty="0" err="1" smtClean="0">
                <a:hlinkClick r:id="rId3"/>
              </a:rPr>
              <a:t>Розенблатта</a:t>
            </a:r>
            <a:r>
              <a:rPr lang="uk-UA" sz="3400" dirty="0" smtClean="0">
                <a:hlinkClick r:id="rId3"/>
              </a:rPr>
              <a:t> в 1957 році</a:t>
            </a:r>
            <a:r>
              <a:rPr lang="uk-UA" sz="3400" dirty="0" smtClean="0"/>
              <a:t> і вперше реалізована у вигляді електронної машини «</a:t>
            </a:r>
            <a:r>
              <a:rPr lang="uk-UA" sz="3400" dirty="0" err="1" smtClean="0"/>
              <a:t>Марк</a:t>
            </a:r>
            <a:r>
              <a:rPr lang="uk-UA" sz="3400" dirty="0" smtClean="0"/>
              <a:t>-1» в 1960 році. </a:t>
            </a:r>
            <a:r>
              <a:rPr lang="uk-UA" sz="3400" dirty="0" err="1" smtClean="0"/>
              <a:t>Перцептрон</a:t>
            </a:r>
            <a:r>
              <a:rPr lang="uk-UA" sz="3400" dirty="0" smtClean="0"/>
              <a:t> став однією з перших моделей ШНМ, А «</a:t>
            </a:r>
            <a:r>
              <a:rPr lang="uk-UA" sz="3400" dirty="0" err="1" smtClean="0"/>
              <a:t>Марк</a:t>
            </a:r>
            <a:r>
              <a:rPr lang="uk-UA" sz="3400" dirty="0" smtClean="0"/>
              <a:t>-1» - першим у світі нейрокомп'ютером.</a:t>
            </a:r>
          </a:p>
          <a:p>
            <a:pPr algn="just" rtl="0">
              <a:buNone/>
            </a:pPr>
            <a:r>
              <a:rPr lang="uk-UA" sz="3400" dirty="0" err="1" smtClean="0"/>
              <a:t>Перцептрон</a:t>
            </a:r>
            <a:r>
              <a:rPr lang="uk-UA" sz="3400" dirty="0" smtClean="0"/>
              <a:t> складається з трьох типів елементів, а саме: що надходять від датчиків сигнали передаються асоціативним елементам, а потім реагуючим</a:t>
            </a:r>
            <a:r>
              <a:rPr lang="en-US" sz="3400" dirty="0" smtClean="0"/>
              <a:t> </a:t>
            </a:r>
            <a:r>
              <a:rPr lang="en-US" sz="3400" dirty="0" err="1" smtClean="0"/>
              <a:t>елементам</a:t>
            </a:r>
            <a:r>
              <a:rPr lang="en-US" sz="3400" dirty="0" smtClean="0"/>
              <a:t>. </a:t>
            </a:r>
            <a:r>
              <a:rPr lang="en-US" sz="3400" dirty="0" err="1" smtClean="0"/>
              <a:t>Таким</a:t>
            </a:r>
            <a:r>
              <a:rPr lang="en-US" sz="3400" dirty="0" smtClean="0"/>
              <a:t> ч</a:t>
            </a:r>
            <a:r>
              <a:rPr lang="uk-UA" sz="3400" dirty="0" err="1" smtClean="0"/>
              <a:t>ином</a:t>
            </a:r>
            <a:r>
              <a:rPr lang="uk-UA" sz="3400" dirty="0" smtClean="0"/>
              <a:t>, </a:t>
            </a:r>
            <a:r>
              <a:rPr lang="uk-UA" sz="3400" dirty="0" err="1" smtClean="0"/>
              <a:t>перцептрони</a:t>
            </a:r>
            <a:r>
              <a:rPr lang="uk-UA" sz="3400" dirty="0" smtClean="0"/>
              <a:t> дозволяють створити набір «асоціацій» між вхідними стимулами і необхідної реакцією на виході. У біологічному плані це відповідає перетворенню, наприклад, зорової інформації в фізіологічний відповідь від рухових нейронів. Відповідно до сучасної термінології, </a:t>
            </a:r>
            <a:r>
              <a:rPr lang="uk-UA" sz="3400" dirty="0" err="1" smtClean="0"/>
              <a:t>перцептрони</a:t>
            </a:r>
            <a:r>
              <a:rPr lang="uk-UA" sz="3400" dirty="0" smtClean="0"/>
              <a:t> можуть бути класифіковані як штучні нейронні мережі:</a:t>
            </a:r>
          </a:p>
          <a:p>
            <a:pPr algn="just" rtl="0"/>
            <a:r>
              <a:rPr lang="uk-UA" sz="3400" dirty="0" smtClean="0"/>
              <a:t>з одним прихованим шаром;</a:t>
            </a:r>
          </a:p>
          <a:p>
            <a:pPr algn="just" rtl="0"/>
            <a:r>
              <a:rPr lang="uk-UA" sz="3400" dirty="0" smtClean="0"/>
              <a:t>з </a:t>
            </a:r>
            <a:r>
              <a:rPr lang="uk-UA" sz="3400" dirty="0" err="1" smtClean="0"/>
              <a:t>пороговою</a:t>
            </a:r>
            <a:r>
              <a:rPr lang="uk-UA" sz="3400" dirty="0" smtClean="0"/>
              <a:t> функцією активації;</a:t>
            </a:r>
          </a:p>
          <a:p>
            <a:pPr algn="just" rtl="0"/>
            <a:r>
              <a:rPr lang="uk-UA" sz="3400" dirty="0" smtClean="0"/>
              <a:t>з прямим розповсюдженням сигналу.</a:t>
            </a:r>
          </a:p>
          <a:p>
            <a:pPr algn="just" rtl="0"/>
            <a:endParaRPr lang="en-US" dirty="0"/>
          </a:p>
        </p:txBody>
      </p:sp>
      <p:pic>
        <p:nvPicPr>
          <p:cNvPr id="1026" name="Picture 2" descr="https://habrastorage.org/r/w1560/getpro/habr/post_images/770/c2e/327/770c2e3276b0e875a99025f4887dda3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071942"/>
            <a:ext cx="3785768" cy="2128665"/>
          </a:xfrm>
          <a:prstGeom prst="rect">
            <a:avLst/>
          </a:prstGeom>
          <a:noFill/>
        </p:spPr>
      </p:pic>
      <p:pic>
        <p:nvPicPr>
          <p:cNvPr id="1028" name="Picture 4" descr="https://upload.wikimedia.org/wikipedia/commons/thumb/e/e1/Perceptron-ru.svg/300px-Perceptron-ru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6260" y="3286124"/>
            <a:ext cx="3247640" cy="2912052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4356"/>
          </a:xfrm>
        </p:spPr>
        <p:txBody>
          <a:bodyPr>
            <a:normAutofit/>
          </a:bodyPr>
          <a:lstStyle/>
          <a:p>
            <a:pPr rtl="0"/>
            <a:r>
              <a:rPr lang="uk-UA" sz="3200" b="1" dirty="0" smtClean="0"/>
              <a:t>Елементарний </a:t>
            </a:r>
            <a:r>
              <a:rPr lang="uk-UA" sz="3200" b="1" dirty="0" err="1" smtClean="0"/>
              <a:t>перцептрон</a:t>
            </a:r>
            <a:endParaRPr lang="uk-UA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4000528"/>
          </a:xfrm>
        </p:spPr>
        <p:txBody>
          <a:bodyPr>
            <a:noAutofit/>
          </a:bodyPr>
          <a:lstStyle/>
          <a:p>
            <a:pPr algn="just" rtl="0">
              <a:buNone/>
            </a:pPr>
            <a:r>
              <a:rPr lang="ru-RU" sz="1600" dirty="0" err="1" smtClean="0"/>
              <a:t>Елементарний</a:t>
            </a:r>
            <a:r>
              <a:rPr lang="ru-RU" sz="1600" dirty="0" smtClean="0"/>
              <a:t> </a:t>
            </a:r>
            <a:r>
              <a:rPr lang="ru-RU" sz="1600" dirty="0" err="1" smtClean="0"/>
              <a:t>перцептрон</a:t>
            </a:r>
            <a:r>
              <a:rPr lang="ru-RU" sz="1600" dirty="0" smtClean="0"/>
              <a:t> складається з елементів трьох типів: </a:t>
            </a:r>
            <a:r>
              <a:rPr lang="ru-RU" sz="1600" b="1" dirty="0" smtClean="0"/>
              <a:t>S</a:t>
            </a:r>
            <a:r>
              <a:rPr lang="ru-RU" sz="1600" dirty="0" smtClean="0"/>
              <a:t>-елементів, </a:t>
            </a:r>
            <a:r>
              <a:rPr lang="ru-RU" sz="1600" b="1" dirty="0" smtClean="0"/>
              <a:t>A</a:t>
            </a:r>
            <a:r>
              <a:rPr lang="ru-RU" sz="1600" dirty="0" smtClean="0"/>
              <a:t>-елементів і </a:t>
            </a:r>
            <a:r>
              <a:rPr lang="ru-RU" sz="1600" i="1" dirty="0" smtClean="0"/>
              <a:t>одного</a:t>
            </a:r>
            <a:r>
              <a:rPr lang="ru-RU" sz="1600" dirty="0" smtClean="0"/>
              <a:t> </a:t>
            </a:r>
            <a:r>
              <a:rPr lang="ru-RU" sz="1600" b="1" dirty="0" err="1" smtClean="0"/>
              <a:t>R</a:t>
            </a:r>
            <a:r>
              <a:rPr lang="ru-RU" sz="1600" dirty="0" err="1" smtClean="0"/>
              <a:t>-елементу</a:t>
            </a:r>
            <a:r>
              <a:rPr lang="ru-RU" sz="1600" dirty="0" smtClean="0"/>
              <a:t>. S-елементи - це шар сенсорів або рецепторів. У фізичному втіленні вони відповідають, наприклад, світлочутливим клітинам сітківки ока </a:t>
            </a:r>
            <a:r>
              <a:rPr lang="ru-RU" sz="1600" dirty="0" err="1" smtClean="0"/>
              <a:t>або</a:t>
            </a:r>
            <a:r>
              <a:rPr lang="ru-RU" sz="1600" dirty="0" smtClean="0"/>
              <a:t> фоторезисторам матриці камери. Кожен рецептор може перебувати в одному з двох станів -</a:t>
            </a:r>
            <a:r>
              <a:rPr lang="ru-RU" sz="1600" i="1" dirty="0" smtClean="0"/>
              <a:t>спокою</a:t>
            </a:r>
            <a:r>
              <a:rPr lang="ru-RU" sz="1600" dirty="0" smtClean="0"/>
              <a:t> або </a:t>
            </a:r>
            <a:r>
              <a:rPr lang="ru-RU" sz="1600" i="1" dirty="0" smtClean="0"/>
              <a:t>збудження</a:t>
            </a:r>
            <a:r>
              <a:rPr lang="ru-RU" sz="1600" dirty="0" smtClean="0"/>
              <a:t>, </a:t>
            </a:r>
            <a:r>
              <a:rPr lang="ru-RU" sz="1600" dirty="0" err="1" smtClean="0"/>
              <a:t>і</a:t>
            </a:r>
            <a:r>
              <a:rPr lang="ru-RU" sz="1600" dirty="0" smtClean="0"/>
              <a:t> тільки в останньому випадку він передає одиничний сигнал в наступний шар, асоціативним елементам.</a:t>
            </a:r>
          </a:p>
          <a:p>
            <a:pPr algn="just" rtl="0">
              <a:buNone/>
            </a:pPr>
            <a:endParaRPr lang="ru-RU" sz="1600" dirty="0" smtClean="0"/>
          </a:p>
          <a:p>
            <a:pPr algn="just" rtl="0">
              <a:buNone/>
            </a:pPr>
            <a:endParaRPr lang="ru-RU" sz="1600" dirty="0" smtClean="0"/>
          </a:p>
          <a:p>
            <a:pPr algn="just" rtl="0">
              <a:buNone/>
            </a:pPr>
            <a:endParaRPr lang="ru-RU" sz="1600" dirty="0" smtClean="0"/>
          </a:p>
          <a:p>
            <a:pPr algn="just" rtl="0">
              <a:buNone/>
            </a:pPr>
            <a:endParaRPr lang="ru-RU" sz="1600" dirty="0" smtClean="0"/>
          </a:p>
          <a:p>
            <a:pPr algn="just" rtl="0">
              <a:buNone/>
            </a:pPr>
            <a:endParaRPr lang="ru-RU" sz="1600" dirty="0" smtClean="0"/>
          </a:p>
          <a:p>
            <a:pPr algn="just" rtl="0">
              <a:buNone/>
            </a:pPr>
            <a:r>
              <a:rPr lang="ru-RU" sz="1600" b="1" dirty="0" smtClean="0"/>
              <a:t>A</a:t>
            </a:r>
            <a:r>
              <a:rPr lang="ru-RU" sz="1600" dirty="0" smtClean="0"/>
              <a:t>-елементи називаються асоціативними, тому що кожному такому елементу, як правило, відповідає цілий набір (асоціація) </a:t>
            </a:r>
            <a:r>
              <a:rPr lang="ru-RU" sz="1600" b="1" dirty="0" smtClean="0"/>
              <a:t>S</a:t>
            </a:r>
            <a:r>
              <a:rPr lang="ru-RU" sz="1600" dirty="0" smtClean="0"/>
              <a:t>-елементів. </a:t>
            </a:r>
            <a:r>
              <a:rPr lang="ru-RU" sz="1600" b="1" dirty="0" smtClean="0"/>
              <a:t>A</a:t>
            </a:r>
            <a:r>
              <a:rPr lang="ru-RU" sz="1600" dirty="0" smtClean="0"/>
              <a:t>-елемент активізується, як тільки кількість сигналів від </a:t>
            </a:r>
            <a:r>
              <a:rPr lang="ru-RU" sz="1600" b="1" dirty="0" smtClean="0"/>
              <a:t>S</a:t>
            </a:r>
            <a:r>
              <a:rPr lang="ru-RU" sz="1600" dirty="0" smtClean="0"/>
              <a:t>-елементів на його вході перевищило </a:t>
            </a:r>
            <a:r>
              <a:rPr lang="ru-RU" sz="1600" dirty="0" err="1" smtClean="0"/>
              <a:t>деяку</a:t>
            </a:r>
            <a:r>
              <a:rPr lang="ru-RU" sz="1600" dirty="0" smtClean="0"/>
              <a:t> величину </a:t>
            </a:r>
            <a:r>
              <a:rPr lang="ru-RU" sz="1600" b="1" dirty="0" err="1" smtClean="0"/>
              <a:t>θ</a:t>
            </a:r>
            <a:r>
              <a:rPr lang="ru-RU" sz="1600" dirty="0" smtClean="0"/>
              <a:t>. Таким чином, якщо набір відповідних </a:t>
            </a:r>
            <a:r>
              <a:rPr lang="ru-RU" sz="1600" b="1" dirty="0" smtClean="0"/>
              <a:t>S</a:t>
            </a:r>
            <a:r>
              <a:rPr lang="ru-RU" sz="1600" dirty="0" smtClean="0"/>
              <a:t>-елементів розташовується на сенсорному </a:t>
            </a:r>
            <a:r>
              <a:rPr lang="ru-RU" sz="1600" dirty="0" err="1" smtClean="0"/>
              <a:t>полі</a:t>
            </a:r>
            <a:r>
              <a:rPr lang="ru-RU" sz="1600" dirty="0" smtClean="0"/>
              <a:t> в формі літери «Д», </a:t>
            </a:r>
            <a:r>
              <a:rPr lang="ru-RU" sz="1600" b="1" dirty="0" smtClean="0"/>
              <a:t>A</a:t>
            </a:r>
            <a:r>
              <a:rPr lang="ru-RU" sz="1600" dirty="0" smtClean="0"/>
              <a:t>-елемент активізується, якщо достатня кількість рецепторів повідомило про появу «білої плями світла» в їх околиці, тобто </a:t>
            </a:r>
            <a:r>
              <a:rPr lang="ru-RU" sz="1600" b="1" dirty="0" smtClean="0"/>
              <a:t>A</a:t>
            </a:r>
            <a:r>
              <a:rPr lang="ru-RU" sz="1600" dirty="0" smtClean="0"/>
              <a:t>-елемент буде як би асоційований з наявністю / відсутністю літери «Д» в деякій області.</a:t>
            </a:r>
          </a:p>
          <a:p>
            <a:pPr algn="just" rtl="0">
              <a:buNone/>
            </a:pPr>
            <a:r>
              <a:rPr lang="ru-RU" sz="1600" dirty="0" smtClean="0"/>
              <a:t>Сигнали </a:t>
            </a:r>
            <a:r>
              <a:rPr lang="ru-RU" sz="1600" dirty="0" err="1" smtClean="0"/>
              <a:t>від</a:t>
            </a:r>
            <a:r>
              <a:rPr lang="ru-RU" sz="1600" dirty="0" smtClean="0"/>
              <a:t> </a:t>
            </a:r>
            <a:r>
              <a:rPr lang="ru-RU" sz="1600" dirty="0" err="1" smtClean="0"/>
              <a:t>збуджених</a:t>
            </a:r>
            <a:r>
              <a:rPr lang="ru-RU" sz="1600" dirty="0" smtClean="0"/>
              <a:t> </a:t>
            </a:r>
            <a:r>
              <a:rPr lang="ru-RU" sz="1600" b="1" dirty="0" smtClean="0"/>
              <a:t>A</a:t>
            </a:r>
            <a:r>
              <a:rPr lang="ru-RU" sz="1600" dirty="0" smtClean="0"/>
              <a:t>-елементів, в свою чергу, передаються в акумулятор </a:t>
            </a:r>
            <a:r>
              <a:rPr lang="ru-RU" sz="1600" b="1" dirty="0" smtClean="0"/>
              <a:t>R</a:t>
            </a:r>
            <a:r>
              <a:rPr lang="ru-RU" sz="1600" dirty="0" smtClean="0"/>
              <a:t>, причому сигнал від </a:t>
            </a:r>
            <a:r>
              <a:rPr lang="ru-RU" sz="1600" i="1" dirty="0" smtClean="0"/>
              <a:t>i</a:t>
            </a:r>
            <a:r>
              <a:rPr lang="ru-RU" sz="1600" dirty="0" smtClean="0"/>
              <a:t>-го асоціативного елемента передається з коефіцієнтом </a:t>
            </a:r>
            <a:r>
              <a:rPr lang="ru-RU" sz="1600" i="1" dirty="0" err="1" smtClean="0"/>
              <a:t>w</a:t>
            </a:r>
            <a:r>
              <a:rPr lang="ru-RU" sz="1600" i="1" baseline="-25000" dirty="0" err="1" smtClean="0"/>
              <a:t>i</a:t>
            </a:r>
            <a:r>
              <a:rPr lang="ru-RU" sz="1600" dirty="0" smtClean="0"/>
              <a:t>. Цей </a:t>
            </a:r>
            <a:r>
              <a:rPr lang="ru-RU" sz="1600" dirty="0" err="1" smtClean="0"/>
              <a:t>коефіцієнт</a:t>
            </a:r>
            <a:r>
              <a:rPr lang="ru-RU" sz="1600" dirty="0" smtClean="0"/>
              <a:t> </a:t>
            </a:r>
            <a:r>
              <a:rPr lang="ru-RU" sz="1600" dirty="0" err="1" smtClean="0"/>
              <a:t>називається</a:t>
            </a:r>
            <a:r>
              <a:rPr lang="ru-RU" sz="1600" dirty="0" smtClean="0"/>
              <a:t> </a:t>
            </a:r>
            <a:r>
              <a:rPr lang="ru-RU" sz="1600" i="1" dirty="0" smtClean="0"/>
              <a:t>вагою</a:t>
            </a:r>
            <a:r>
              <a:rPr lang="ru-RU" sz="1600" dirty="0" smtClean="0"/>
              <a:t> </a:t>
            </a:r>
            <a:r>
              <a:rPr lang="ru-RU" sz="1600" b="1" dirty="0" smtClean="0"/>
              <a:t>A-R</a:t>
            </a:r>
            <a:r>
              <a:rPr lang="ru-RU" sz="1600" dirty="0" smtClean="0"/>
              <a:t> зв'язку.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16388" name="Picture 4" descr="https://upload.wikimedia.org/wikipedia/commons/thumb/5/58/Perceptron_physical_implementation-ru.svg/280px-Perceptron_physical_implementation-ru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2214554"/>
            <a:ext cx="2667000" cy="1514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85729"/>
            <a:ext cx="8229600" cy="1285883"/>
          </a:xfrm>
        </p:spPr>
        <p:txBody>
          <a:bodyPr>
            <a:normAutofit/>
          </a:bodyPr>
          <a:lstStyle/>
          <a:p>
            <a:pPr algn="just" rtl="0">
              <a:buNone/>
            </a:pPr>
            <a:r>
              <a:rPr lang="ru-RU" sz="1600" dirty="0" smtClean="0"/>
              <a:t>Так само як і </a:t>
            </a:r>
            <a:r>
              <a:rPr lang="ru-RU" sz="1600" b="1" dirty="0" smtClean="0"/>
              <a:t>A</a:t>
            </a:r>
            <a:r>
              <a:rPr lang="ru-RU" sz="1600" dirty="0" smtClean="0"/>
              <a:t>-елементи, </a:t>
            </a:r>
            <a:r>
              <a:rPr lang="ru-RU" sz="1600" b="1" dirty="0" smtClean="0"/>
              <a:t>R</a:t>
            </a:r>
            <a:r>
              <a:rPr lang="ru-RU" sz="1600" dirty="0" smtClean="0"/>
              <a:t>-Елемент підраховує суму значень вхідних сигналів, помножених на ваги. </a:t>
            </a:r>
            <a:r>
              <a:rPr lang="ru-RU" sz="1600" b="1" dirty="0" err="1" smtClean="0"/>
              <a:t>R</a:t>
            </a:r>
            <a:r>
              <a:rPr lang="ru-RU" sz="1600" dirty="0" err="1" smtClean="0"/>
              <a:t>-елемент</a:t>
            </a:r>
            <a:r>
              <a:rPr lang="ru-RU" sz="1600" dirty="0" smtClean="0"/>
              <a:t>, а разом з ним і елементарний </a:t>
            </a:r>
            <a:r>
              <a:rPr lang="ru-RU" sz="1600" dirty="0" err="1" smtClean="0"/>
              <a:t>перцептрон</a:t>
            </a:r>
            <a:r>
              <a:rPr lang="ru-RU" sz="1600" dirty="0" smtClean="0"/>
              <a:t>, </a:t>
            </a:r>
            <a:r>
              <a:rPr lang="ru-RU" sz="1600" dirty="0" err="1" smtClean="0"/>
              <a:t>видає</a:t>
            </a:r>
            <a:r>
              <a:rPr lang="ru-RU" sz="1600" dirty="0" smtClean="0"/>
              <a:t> «1», якщо лінійна форма перевищує поріг </a:t>
            </a:r>
            <a:r>
              <a:rPr lang="ru-RU" sz="1600" dirty="0" err="1" smtClean="0"/>
              <a:t>θ</a:t>
            </a:r>
            <a:r>
              <a:rPr lang="ru-RU" sz="1600" dirty="0" smtClean="0"/>
              <a:t>, </a:t>
            </a:r>
            <a:r>
              <a:rPr lang="ru-RU" sz="1600" dirty="0" err="1" smtClean="0"/>
              <a:t>інакше</a:t>
            </a:r>
            <a:r>
              <a:rPr lang="ru-RU" sz="1600" dirty="0" smtClean="0"/>
              <a:t> на виході буде «-1». Математично, функцію, </a:t>
            </a:r>
            <a:r>
              <a:rPr lang="ru-RU" sz="1600" dirty="0" err="1" smtClean="0"/>
              <a:t>реалізовануи</a:t>
            </a:r>
            <a:r>
              <a:rPr lang="ru-RU" sz="1600" b="1" dirty="0" err="1" smtClean="0"/>
              <a:t>R</a:t>
            </a:r>
            <a:r>
              <a:rPr lang="ru-RU" sz="1600" dirty="0" err="1" smtClean="0"/>
              <a:t>-елементом</a:t>
            </a:r>
            <a:r>
              <a:rPr lang="ru-RU" sz="1600" dirty="0" smtClean="0"/>
              <a:t>, можна записати так:</a:t>
            </a:r>
            <a:endParaRPr lang="uk-UA" sz="16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15616" y="6356350"/>
            <a:ext cx="5976664" cy="365125"/>
          </a:xfrm>
        </p:spPr>
        <p:txBody>
          <a:bodyPr/>
          <a:lstStyle/>
          <a:p>
            <a:pPr algn="l" rtl="0"/>
            <a:r>
              <a:rPr lang="ru-RU" dirty="0" err="1" smtClean="0"/>
              <a:t>Програмні</a:t>
            </a:r>
            <a:r>
              <a:rPr lang="ru-RU" dirty="0" smtClean="0"/>
              <a:t> </a:t>
            </a:r>
            <a:r>
              <a:rPr lang="ru-RU" dirty="0" err="1" smtClean="0"/>
              <a:t>засоби</a:t>
            </a:r>
            <a:r>
              <a:rPr lang="ru-RU" dirty="0" smtClean="0"/>
              <a:t> </a:t>
            </a:r>
            <a:r>
              <a:rPr lang="ru-RU" dirty="0" err="1" smtClean="0"/>
              <a:t>проектування</a:t>
            </a:r>
            <a:r>
              <a:rPr lang="ru-RU" dirty="0" smtClean="0"/>
              <a:t> та </a:t>
            </a:r>
            <a:r>
              <a:rPr lang="ru-RU" dirty="0" err="1" smtClean="0"/>
              <a:t>реалізації</a:t>
            </a:r>
            <a:r>
              <a:rPr lang="ru-RU" dirty="0" smtClean="0"/>
              <a:t> </a:t>
            </a:r>
            <a:r>
              <a:rPr lang="ru-RU" dirty="0" err="1" smtClean="0"/>
              <a:t>нейромережевих</a:t>
            </a:r>
            <a:r>
              <a:rPr lang="ru-RU" dirty="0" smtClean="0"/>
              <a:t> систем. </a:t>
            </a:r>
            <a:r>
              <a:rPr lang="ru-RU" dirty="0" err="1" smtClean="0"/>
              <a:t>Лекція</a:t>
            </a:r>
            <a:r>
              <a:rPr lang="ru-RU" dirty="0" smtClean="0"/>
              <a:t> 2.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9458" name="AutoShape 2" descr="f(x)=\operatorname {sign} (\sum _{i=1}^{n}w_{i}x_{i}-\theta 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uk-UA"/>
          </a:p>
        </p:txBody>
      </p:sp>
      <p:sp>
        <p:nvSpPr>
          <p:cNvPr id="19460" name="AutoShape 4" descr="f(x)=\operatorname {sign} (\sum _{i=1}^{n}w_{i}x_{i}-\theta 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uk-UA"/>
          </a:p>
        </p:txBody>
      </p:sp>
      <p:sp>
        <p:nvSpPr>
          <p:cNvPr id="19462" name="AutoShape 6" descr="f(x)=\operatorname {sign} (\sum _{i=1}^{n}w_{i}x_{i}-\theta 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uk-UA"/>
          </a:p>
        </p:txBody>
      </p:sp>
      <p:sp>
        <p:nvSpPr>
          <p:cNvPr id="19464" name="AutoShape 8" descr="f(x)=\operatorname {sign} (\sum _{i=1}^{n}w_{i}x_{i}-\theta 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uk-UA"/>
          </a:p>
        </p:txBody>
      </p:sp>
      <p:sp>
        <p:nvSpPr>
          <p:cNvPr id="19466" name="AutoShape 10" descr="f(x)=\operatorname {sign} (\sum _{i=1}^{n}w_{i}x_{i}-\theta 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uk-UA"/>
          </a:p>
        </p:txBody>
      </p:sp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2" cstate="print"/>
          <a:srcRect l="32812" t="42709" r="53711" b="51041"/>
          <a:stretch>
            <a:fillRect/>
          </a:stretch>
        </p:blipFill>
        <p:spPr bwMode="auto">
          <a:xfrm>
            <a:off x="2928926" y="1285860"/>
            <a:ext cx="3357586" cy="87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Содержимое 2"/>
          <p:cNvSpPr txBox="1">
            <a:spLocks/>
          </p:cNvSpPr>
          <p:nvPr/>
        </p:nvSpPr>
        <p:spPr>
          <a:xfrm>
            <a:off x="571472" y="2214554"/>
            <a:ext cx="5072098" cy="3500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 rtl="0"/>
            <a:r>
              <a:rPr lang="uk-UA" sz="1600" dirty="0" smtClean="0"/>
              <a:t>навчання </a:t>
            </a:r>
            <a:r>
              <a:rPr lang="uk-UA" sz="1600" dirty="0" err="1" smtClean="0"/>
              <a:t>перцептрону</a:t>
            </a:r>
            <a:r>
              <a:rPr lang="uk-UA" sz="1600" dirty="0" smtClean="0"/>
              <a:t> полягає у зміні вагових коефіцієнтів </a:t>
            </a:r>
            <a:r>
              <a:rPr lang="uk-UA" sz="1600" i="1" dirty="0" smtClean="0"/>
              <a:t> </a:t>
            </a:r>
            <a:r>
              <a:rPr lang="uk-UA" sz="1600" i="1" dirty="0" err="1" smtClean="0"/>
              <a:t>w</a:t>
            </a:r>
            <a:r>
              <a:rPr lang="uk-UA" sz="1600" i="1" baseline="-25000" dirty="0" err="1" smtClean="0"/>
              <a:t>i</a:t>
            </a:r>
            <a:r>
              <a:rPr lang="uk-UA" sz="1600" i="1" baseline="-25000" dirty="0" smtClean="0"/>
              <a:t> </a:t>
            </a:r>
            <a:r>
              <a:rPr lang="uk-UA" sz="1600" dirty="0" smtClean="0"/>
              <a:t> зв'язків </a:t>
            </a:r>
            <a:r>
              <a:rPr lang="uk-UA" sz="1600" b="1" dirty="0" smtClean="0"/>
              <a:t>A-R</a:t>
            </a:r>
            <a:r>
              <a:rPr lang="uk-UA" sz="1600" dirty="0" smtClean="0"/>
              <a:t>. Ваги зв'язків </a:t>
            </a:r>
            <a:r>
              <a:rPr lang="uk-UA" sz="1600" b="1" dirty="0" smtClean="0"/>
              <a:t>S-A</a:t>
            </a:r>
            <a:r>
              <a:rPr lang="uk-UA" sz="1600" dirty="0" smtClean="0"/>
              <a:t> (які можуть набувати значень {-1; 0; +1}) і значення порогів </a:t>
            </a:r>
            <a:r>
              <a:rPr lang="uk-UA" sz="1600" b="1" dirty="0" smtClean="0"/>
              <a:t>A</a:t>
            </a:r>
            <a:r>
              <a:rPr lang="uk-UA" sz="1600" dirty="0" smtClean="0"/>
              <a:t>-елементів вибираються випадковим чином на самому початку і потім не змінюються. </a:t>
            </a:r>
          </a:p>
          <a:p>
            <a:pPr algn="just" rtl="0"/>
            <a:r>
              <a:rPr lang="uk-UA" sz="1600" dirty="0" smtClean="0"/>
              <a:t>Після навчання </a:t>
            </a:r>
            <a:r>
              <a:rPr lang="uk-UA" sz="1600" dirty="0" err="1" smtClean="0"/>
              <a:t>перцептрон</a:t>
            </a:r>
            <a:r>
              <a:rPr lang="uk-UA" sz="1600" dirty="0" smtClean="0"/>
              <a:t> готовий працювати в режимі </a:t>
            </a:r>
            <a:r>
              <a:rPr lang="uk-UA" sz="1600" i="1" dirty="0" smtClean="0"/>
              <a:t>розпізнавання</a:t>
            </a:r>
            <a:r>
              <a:rPr lang="uk-UA" sz="1600" dirty="0" smtClean="0"/>
              <a:t> або </a:t>
            </a:r>
            <a:r>
              <a:rPr lang="uk-UA" sz="1600" i="1" dirty="0" smtClean="0"/>
              <a:t>узагальнення</a:t>
            </a:r>
            <a:r>
              <a:rPr lang="uk-UA" sz="1600" dirty="0" smtClean="0"/>
              <a:t>. У цьому режимі </a:t>
            </a:r>
            <a:r>
              <a:rPr lang="uk-UA" sz="1600" dirty="0" err="1" smtClean="0"/>
              <a:t>перцептроном</a:t>
            </a:r>
            <a:r>
              <a:rPr lang="uk-UA" sz="1600" dirty="0" smtClean="0"/>
              <a:t> пред'являються раніше невідомі йому об'єкти, і </a:t>
            </a:r>
            <a:r>
              <a:rPr lang="uk-UA" sz="1600" dirty="0" err="1" smtClean="0"/>
              <a:t>перцептрон</a:t>
            </a:r>
            <a:r>
              <a:rPr lang="uk-UA" sz="1600" dirty="0" smtClean="0"/>
              <a:t> повинен встановити, до якого класу вони належать. Робота </a:t>
            </a:r>
            <a:r>
              <a:rPr lang="uk-UA" sz="1600" dirty="0" err="1" smtClean="0"/>
              <a:t>перцептрону</a:t>
            </a:r>
            <a:r>
              <a:rPr lang="uk-UA" sz="1600" dirty="0" smtClean="0"/>
              <a:t> полягає в наступному: при пред'явленні об'єкта збуджені </a:t>
            </a:r>
            <a:r>
              <a:rPr lang="uk-UA" sz="1600" b="1" dirty="0" smtClean="0"/>
              <a:t>A</a:t>
            </a:r>
            <a:r>
              <a:rPr lang="uk-UA" sz="1600" dirty="0" smtClean="0"/>
              <a:t>-елементи передають сигнал </a:t>
            </a:r>
            <a:r>
              <a:rPr lang="uk-UA" sz="1600" b="1" dirty="0" smtClean="0"/>
              <a:t>R</a:t>
            </a:r>
            <a:r>
              <a:rPr lang="uk-UA" sz="1600" dirty="0" smtClean="0"/>
              <a:t>-елементом, який дорівнює сумі відповідних коефіцієнтів </a:t>
            </a:r>
            <a:r>
              <a:rPr lang="uk-UA" sz="1600" i="1" dirty="0" smtClean="0"/>
              <a:t> </a:t>
            </a:r>
            <a:r>
              <a:rPr lang="uk-UA" sz="1600" i="1" dirty="0" err="1" smtClean="0"/>
              <a:t>w</a:t>
            </a:r>
            <a:r>
              <a:rPr lang="uk-UA" sz="1600" i="1" baseline="-25000" dirty="0" err="1" smtClean="0"/>
              <a:t>i</a:t>
            </a:r>
            <a:r>
              <a:rPr lang="uk-UA" sz="1600" dirty="0" smtClean="0"/>
              <a:t>. Якщо ця сума позитивна, то приймається рішення, що даний об'єкт належить до першого класу, а якщо вона негативна - то до другого.</a:t>
            </a:r>
            <a:endParaRPr lang="uk-UA" sz="1600" dirty="0"/>
          </a:p>
        </p:txBody>
      </p:sp>
      <p:pic>
        <p:nvPicPr>
          <p:cNvPr id="19472" name="Picture 16" descr="https://upload.wikimedia.org/wikipedia/commons/thumb/1/1e/Simple_perceptron.svg/280px-Simple_perceptr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2857496"/>
            <a:ext cx="3381380" cy="23669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4356"/>
          </a:xfrm>
        </p:spPr>
        <p:txBody>
          <a:bodyPr>
            <a:normAutofit/>
          </a:bodyPr>
          <a:lstStyle/>
          <a:p>
            <a:pPr rtl="0"/>
            <a:r>
              <a:rPr lang="uk-UA" sz="3200" b="1" dirty="0" smtClean="0"/>
              <a:t>Основні поняття теорії </a:t>
            </a:r>
            <a:r>
              <a:rPr lang="uk-UA" sz="3200" b="1" dirty="0" err="1" smtClean="0"/>
              <a:t>перцептронів</a:t>
            </a:r>
            <a:endParaRPr lang="uk-UA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3857652"/>
          </a:xfrm>
        </p:spPr>
        <p:txBody>
          <a:bodyPr>
            <a:normAutofit fontScale="47500" lnSpcReduction="20000"/>
          </a:bodyPr>
          <a:lstStyle/>
          <a:p>
            <a:pPr algn="just" rtl="0">
              <a:buNone/>
            </a:pPr>
            <a:r>
              <a:rPr lang="uk-UA" dirty="0" smtClean="0"/>
              <a:t>Для початку визначимо складові елементи </a:t>
            </a:r>
            <a:r>
              <a:rPr lang="uk-UA" dirty="0" err="1" smtClean="0"/>
              <a:t>перцептрону</a:t>
            </a:r>
            <a:r>
              <a:rPr lang="uk-UA" dirty="0" smtClean="0"/>
              <a:t>, які є окремими випадками штучного нейрона з </a:t>
            </a:r>
            <a:r>
              <a:rPr lang="uk-UA" dirty="0" err="1" smtClean="0"/>
              <a:t>порогової</a:t>
            </a:r>
            <a:r>
              <a:rPr lang="uk-UA" dirty="0" smtClean="0"/>
              <a:t> функцією передачі.</a:t>
            </a:r>
          </a:p>
          <a:p>
            <a:pPr algn="just" rtl="0"/>
            <a:r>
              <a:rPr lang="uk-UA" dirty="0" smtClean="0"/>
              <a:t>простим </a:t>
            </a:r>
            <a:r>
              <a:rPr lang="uk-UA" b="1" dirty="0" smtClean="0"/>
              <a:t>S-елементом</a:t>
            </a:r>
            <a:r>
              <a:rPr lang="uk-UA" dirty="0" smtClean="0"/>
              <a:t>(сенсором) є чутливий елемент, який від впливу будь-якого з видів енергії (наприклад, світла, звуку, тиску, тепла і т.д.) Виробляє сигнал. Якщо вхідний сигнал перевищує певний поріг θ, на виході елемента отримуємо +1, в іншому випадку - 0.</a:t>
            </a:r>
          </a:p>
          <a:p>
            <a:pPr algn="just" rtl="0"/>
            <a:r>
              <a:rPr lang="uk-UA" dirty="0" smtClean="0"/>
              <a:t>простим </a:t>
            </a:r>
            <a:r>
              <a:rPr lang="uk-UA" b="1" dirty="0" smtClean="0"/>
              <a:t>A-елементом</a:t>
            </a:r>
            <a:r>
              <a:rPr lang="uk-UA" dirty="0" smtClean="0"/>
              <a:t> (асоціативним) називається логічний вирішальний елемент, який дає вихідний сигнал +1, коли алгебраїчна сума його вхідних сигналів перевищує деяку </a:t>
            </a:r>
            <a:r>
              <a:rPr lang="uk-UA" dirty="0" err="1" smtClean="0"/>
              <a:t>порогову</a:t>
            </a:r>
            <a:r>
              <a:rPr lang="uk-UA" dirty="0" smtClean="0"/>
              <a:t> величину θ (кажуть, що елемент </a:t>
            </a:r>
            <a:r>
              <a:rPr lang="uk-UA" i="1" dirty="0" smtClean="0"/>
              <a:t>активний</a:t>
            </a:r>
            <a:r>
              <a:rPr lang="uk-UA" dirty="0" smtClean="0"/>
              <a:t>), в іншому випадку вихід дорівнює нулю.</a:t>
            </a:r>
          </a:p>
          <a:p>
            <a:pPr algn="just" rtl="0"/>
            <a:r>
              <a:rPr lang="uk-UA" dirty="0" smtClean="0"/>
              <a:t>простим </a:t>
            </a:r>
            <a:r>
              <a:rPr lang="uk-UA" b="1" dirty="0" smtClean="0"/>
              <a:t>R-елементом</a:t>
            </a:r>
            <a:r>
              <a:rPr lang="uk-UA" dirty="0" smtClean="0"/>
              <a:t>(реагуючим, тобто діючим) називається елемент, який видає сигнал +1, якщо сума його вхідних сигналів є строго позитивної, і сигнал -1, якщо сума його вхідних сигналів є строго негативною. Якщо сума вхідних сигналів дорівнює нулю, вихід вважається або рівним нулю, або невизначеним.</a:t>
            </a:r>
          </a:p>
          <a:p>
            <a:pPr algn="just" rtl="0">
              <a:buNone/>
            </a:pPr>
            <a:r>
              <a:rPr lang="uk-UA" dirty="0" smtClean="0"/>
              <a:t>Якщо на виході будь-якого елементу ми отримуємо 1, то кажуть, що елемент </a:t>
            </a:r>
            <a:r>
              <a:rPr lang="uk-UA" b="1" dirty="0" smtClean="0"/>
              <a:t>активний</a:t>
            </a:r>
            <a:r>
              <a:rPr lang="uk-UA" dirty="0" smtClean="0"/>
              <a:t> або </a:t>
            </a:r>
            <a:r>
              <a:rPr lang="uk-UA" b="1" dirty="0" smtClean="0"/>
              <a:t>збуджений</a:t>
            </a:r>
            <a:r>
              <a:rPr lang="uk-UA" dirty="0" smtClean="0"/>
              <a:t>.</a:t>
            </a:r>
          </a:p>
          <a:p>
            <a:pPr algn="just">
              <a:buNone/>
            </a:pPr>
            <a:r>
              <a:rPr lang="uk-UA" dirty="0" smtClean="0"/>
              <a:t>Всі розглянуті елементи називаються </a:t>
            </a:r>
            <a:r>
              <a:rPr lang="uk-UA" i="1" dirty="0" smtClean="0"/>
              <a:t>простими</a:t>
            </a:r>
            <a:r>
              <a:rPr lang="uk-UA" dirty="0" smtClean="0"/>
              <a:t>, так як вони реалізують </a:t>
            </a:r>
            <a:r>
              <a:rPr lang="uk-UA" i="1" dirty="0" smtClean="0"/>
              <a:t>стрибкоподібні функції</a:t>
            </a:r>
            <a:r>
              <a:rPr lang="uk-UA" dirty="0" smtClean="0"/>
              <a:t>. </a:t>
            </a:r>
            <a:r>
              <a:rPr lang="uk-UA" dirty="0" err="1" smtClean="0"/>
              <a:t>Розенблатт</a:t>
            </a:r>
            <a:r>
              <a:rPr lang="uk-UA" dirty="0" smtClean="0"/>
              <a:t> також стверджував, що для вирішення більш складних завдань можуть знадобитися інші види функцій, наприклад, лінійна.</a:t>
            </a:r>
          </a:p>
          <a:p>
            <a:pPr algn="just" rtl="0"/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20482" name="Picture 2" descr="https://upload.wikimedia.org/wikipedia/commons/thumb/0/05/Threshold_function.svg/150px-Threshold_function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4357694"/>
            <a:ext cx="2464611" cy="1643074"/>
          </a:xfrm>
          <a:prstGeom prst="rect">
            <a:avLst/>
          </a:prstGeom>
          <a:noFill/>
        </p:spPr>
      </p:pic>
      <p:pic>
        <p:nvPicPr>
          <p:cNvPr id="20484" name="Picture 4" descr="https://upload.wikimedia.org/wikipedia/commons/thumb/7/73/Signum.svg/150px-Signum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4286256"/>
            <a:ext cx="2643206" cy="17621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32"/>
          </a:xfrm>
        </p:spPr>
        <p:txBody>
          <a:bodyPr>
            <a:noAutofit/>
          </a:bodyPr>
          <a:lstStyle/>
          <a:p>
            <a:pPr rtl="0"/>
            <a:r>
              <a:rPr lang="ru-RU" sz="3200" b="1" dirty="0" smtClean="0"/>
              <a:t>Багатошарові нейронні мережі прямого поширення</a:t>
            </a:r>
            <a:endParaRPr lang="uk-UA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1785950"/>
          </a:xfrm>
        </p:spPr>
        <p:txBody>
          <a:bodyPr>
            <a:normAutofit fontScale="62500" lnSpcReduction="20000"/>
          </a:bodyPr>
          <a:lstStyle/>
          <a:p>
            <a:pPr algn="just" rtl="0">
              <a:buNone/>
            </a:pPr>
            <a:r>
              <a:rPr lang="ru-RU" dirty="0" smtClean="0"/>
              <a:t>В </a:t>
            </a:r>
            <a:r>
              <a:rPr lang="ru-RU" dirty="0" err="1" smtClean="0"/>
              <a:t>повнозв'язних</a:t>
            </a:r>
            <a:r>
              <a:rPr lang="ru-RU" dirty="0" smtClean="0"/>
              <a:t> </a:t>
            </a:r>
            <a:r>
              <a:rPr lang="ru-RU" b="1" dirty="0" smtClean="0"/>
              <a:t>багатошарових нейронних мережах прямого поширення </a:t>
            </a:r>
            <a:r>
              <a:rPr lang="ru-RU" dirty="0" smtClean="0"/>
              <a:t>виходи базових елементів кожного шару з'єднані з усіма входами всіх базових елементів наступного шару, а функція активації </a:t>
            </a:r>
            <a:r>
              <a:rPr lang="ru-RU" i="1" dirty="0" err="1" smtClean="0"/>
              <a:t>f</a:t>
            </a:r>
            <a:r>
              <a:rPr lang="ru-RU" dirty="0" smtClean="0"/>
              <a:t>(</a:t>
            </a:r>
            <a:r>
              <a:rPr lang="ru-RU" i="1" dirty="0" err="1" smtClean="0"/>
              <a:t>s</a:t>
            </a:r>
            <a:r>
              <a:rPr lang="ru-RU" dirty="0" smtClean="0"/>
              <a:t>) Приймається однаковою для всіх базових елементів нейронної мережі - нейронів. Структура багатошарових нейронних мереж прямого поширення (БНМ ПР) зображена на рисунку.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9883" t="35417" r="23242" b="32291"/>
          <a:stretch>
            <a:fillRect/>
          </a:stretch>
        </p:blipFill>
        <p:spPr bwMode="auto">
          <a:xfrm>
            <a:off x="785786" y="2857496"/>
            <a:ext cx="774295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357167"/>
            <a:ext cx="8229600" cy="1357321"/>
          </a:xfrm>
        </p:spPr>
        <p:txBody>
          <a:bodyPr>
            <a:normAutofit fontScale="55000" lnSpcReduction="20000"/>
          </a:bodyPr>
          <a:lstStyle/>
          <a:p>
            <a:pPr algn="just" rtl="0">
              <a:buNone/>
            </a:pPr>
            <a:r>
              <a:rPr lang="ru-RU" dirty="0" smtClean="0"/>
              <a:t>проміжний </a:t>
            </a:r>
            <a:r>
              <a:rPr lang="ru-RU" i="1" dirty="0" err="1" smtClean="0"/>
              <a:t>l</a:t>
            </a:r>
            <a:r>
              <a:rPr lang="ru-RU" dirty="0" err="1" smtClean="0"/>
              <a:t>-й</a:t>
            </a:r>
            <a:r>
              <a:rPr lang="ru-RU" dirty="0" smtClean="0"/>
              <a:t> шар </a:t>
            </a:r>
            <a:r>
              <a:rPr lang="ru-RU" dirty="0" err="1" smtClean="0"/>
              <a:t>має</a:t>
            </a:r>
            <a:r>
              <a:rPr lang="ru-RU" dirty="0" smtClean="0"/>
              <a:t> </a:t>
            </a:r>
            <a:r>
              <a:rPr lang="ru-RU" i="1" dirty="0" err="1" smtClean="0"/>
              <a:t>n</a:t>
            </a:r>
            <a:r>
              <a:rPr lang="ru-RU" i="1" baseline="-25000" dirty="0" err="1" smtClean="0"/>
              <a:t>i</a:t>
            </a:r>
            <a:r>
              <a:rPr lang="ru-RU" i="1" baseline="-25000" dirty="0" smtClean="0"/>
              <a:t> </a:t>
            </a:r>
            <a:r>
              <a:rPr lang="ru-RU" dirty="0" err="1" smtClean="0"/>
              <a:t>базових</a:t>
            </a:r>
            <a:r>
              <a:rPr lang="ru-RU" dirty="0" smtClean="0"/>
              <a:t> процесорних елементів. Зв'язки між базовими елементами в шарі відсутні. Виходи </a:t>
            </a:r>
            <a:r>
              <a:rPr lang="ru-RU" dirty="0" err="1" smtClean="0"/>
              <a:t>базових</a:t>
            </a:r>
            <a:r>
              <a:rPr lang="ru-RU" dirty="0" smtClean="0"/>
              <a:t> </a:t>
            </a:r>
            <a:r>
              <a:rPr lang="ru-RU" dirty="0" err="1" smtClean="0"/>
              <a:t>елементів</a:t>
            </a:r>
            <a:r>
              <a:rPr lang="ru-RU" dirty="0" smtClean="0"/>
              <a:t> </a:t>
            </a:r>
            <a:r>
              <a:rPr lang="ru-RU" i="1" dirty="0" smtClean="0"/>
              <a:t>l</a:t>
            </a:r>
            <a:r>
              <a:rPr lang="ru-RU" dirty="0" smtClean="0"/>
              <a:t>-го шару </a:t>
            </a:r>
            <a:r>
              <a:rPr lang="ru-RU" sz="3600" dirty="0" smtClean="0"/>
              <a:t>надходять</a:t>
            </a:r>
            <a:r>
              <a:rPr lang="ru-RU" dirty="0" smtClean="0"/>
              <a:t> на входи базових елементів тільки на наступний (</a:t>
            </a:r>
            <a:r>
              <a:rPr lang="ru-RU" i="1" dirty="0" smtClean="0"/>
              <a:t>l</a:t>
            </a:r>
            <a:r>
              <a:rPr lang="ru-RU" dirty="0" smtClean="0"/>
              <a:t>+1)-го шару. </a:t>
            </a:r>
            <a:r>
              <a:rPr lang="ru-RU" dirty="0" err="1" smtClean="0"/>
              <a:t>Вихід</a:t>
            </a:r>
            <a:r>
              <a:rPr lang="ru-RU" dirty="0" smtClean="0"/>
              <a:t> </a:t>
            </a:r>
            <a:r>
              <a:rPr lang="ru-RU" i="1" dirty="0" err="1" smtClean="0"/>
              <a:t>i</a:t>
            </a:r>
            <a:r>
              <a:rPr lang="ru-RU" dirty="0" err="1" smtClean="0"/>
              <a:t>-гo</a:t>
            </a:r>
            <a:r>
              <a:rPr lang="ru-RU" dirty="0" smtClean="0"/>
              <a:t> елемента в </a:t>
            </a:r>
            <a:r>
              <a:rPr lang="ru-RU" i="1" dirty="0" smtClean="0"/>
              <a:t>l</a:t>
            </a:r>
            <a:r>
              <a:rPr lang="ru-RU" dirty="0" smtClean="0"/>
              <a:t>-м шарі багатошарової </a:t>
            </a:r>
            <a:r>
              <a:rPr lang="ru-RU" dirty="0" err="1" smtClean="0"/>
              <a:t>нейромережі</a:t>
            </a:r>
            <a:r>
              <a:rPr lang="ru-RU" dirty="0" smtClean="0"/>
              <a:t> може бути визначений так само, як і для будь-якого базового елементу, у вигляді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ru-RU" smtClean="0"/>
              <a:t>Програмні засоби проектування та реалізації нейромережевих систем. Лекція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6914" t="43750" r="32617" b="46875"/>
          <a:stretch>
            <a:fillRect/>
          </a:stretch>
        </p:blipFill>
        <p:spPr bwMode="auto">
          <a:xfrm>
            <a:off x="2357422" y="1571612"/>
            <a:ext cx="4127529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571472" y="2273850"/>
            <a:ext cx="5572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ru-RU" dirty="0" smtClean="0"/>
              <a:t>У векторній формі вихід </a:t>
            </a:r>
            <a:r>
              <a:rPr lang="ru-RU" i="1" dirty="0" smtClean="0"/>
              <a:t>l</a:t>
            </a:r>
            <a:r>
              <a:rPr lang="ru-RU" dirty="0" smtClean="0"/>
              <a:t>-го шару мережі дорівнює:</a:t>
            </a:r>
            <a:endParaRPr lang="uk-U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41797" t="59375" r="36523" b="34375"/>
          <a:stretch>
            <a:fillRect/>
          </a:stretch>
        </p:blipFill>
        <p:spPr bwMode="auto">
          <a:xfrm>
            <a:off x="2928926" y="2643182"/>
            <a:ext cx="308374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 l="24610" t="50000" r="58398" b="44792"/>
          <a:stretch>
            <a:fillRect/>
          </a:stretch>
        </p:blipFill>
        <p:spPr bwMode="auto">
          <a:xfrm>
            <a:off x="1500166" y="3357562"/>
            <a:ext cx="207170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714348" y="3357562"/>
            <a:ext cx="80010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ru-RU" sz="2000" dirty="0" smtClean="0"/>
              <a:t>де                                                     - вектор вагових </a:t>
            </a:r>
            <a:r>
              <a:rPr lang="ru-RU" sz="2000" dirty="0" err="1" smtClean="0"/>
              <a:t>коефіцієнтів</a:t>
            </a:r>
            <a:r>
              <a:rPr lang="ru-RU" sz="2000" dirty="0" smtClean="0"/>
              <a:t>                в шарі </a:t>
            </a:r>
            <a:r>
              <a:rPr lang="ru-RU" sz="2000" i="1" dirty="0" err="1" smtClean="0"/>
              <a:t>l</a:t>
            </a:r>
            <a:r>
              <a:rPr lang="ru-RU" sz="2000" dirty="0" smtClean="0"/>
              <a:t>, </a:t>
            </a:r>
            <a:r>
              <a:rPr lang="ru-RU" sz="2000" dirty="0" err="1" smtClean="0"/>
              <a:t>який</a:t>
            </a:r>
            <a:r>
              <a:rPr lang="ru-RU" sz="2000" dirty="0" smtClean="0"/>
              <a:t> для </a:t>
            </a:r>
            <a:r>
              <a:rPr lang="ru-RU" sz="2000" dirty="0" err="1" smtClean="0"/>
              <a:t>всіх</a:t>
            </a:r>
            <a:r>
              <a:rPr lang="ru-RU" sz="2000" dirty="0" smtClean="0"/>
              <a:t>                           </a:t>
            </a:r>
            <a:r>
              <a:rPr lang="ru-RU" sz="2000" dirty="0" err="1" smtClean="0"/>
              <a:t>приймається</a:t>
            </a:r>
            <a:r>
              <a:rPr lang="ru-RU" sz="2000" dirty="0" smtClean="0"/>
              <a:t> рівним +1; </a:t>
            </a:r>
          </a:p>
          <a:p>
            <a:pPr algn="l" rtl="0"/>
            <a:r>
              <a:rPr lang="ru-RU" sz="2000" dirty="0" smtClean="0"/>
              <a:t>                                            - вектори виходів базових процесорних елементів шару </a:t>
            </a:r>
            <a:r>
              <a:rPr lang="ru-RU" sz="2000" i="1" dirty="0" err="1" smtClean="0"/>
              <a:t>l</a:t>
            </a:r>
            <a:r>
              <a:rPr lang="ru-RU" sz="2000" dirty="0" smtClean="0"/>
              <a:t> і виходів попереднього (</a:t>
            </a:r>
            <a:r>
              <a:rPr lang="ru-RU" sz="2000" i="1" dirty="0" smtClean="0"/>
              <a:t>l</a:t>
            </a:r>
            <a:r>
              <a:rPr lang="ru-RU" sz="2000" dirty="0" smtClean="0"/>
              <a:t>-1) -го шару, що надходять на входи базових елементів шару </a:t>
            </a:r>
            <a:r>
              <a:rPr lang="ru-RU" sz="2000" i="1" dirty="0" err="1" smtClean="0"/>
              <a:t>l</a:t>
            </a:r>
            <a:r>
              <a:rPr lang="ru-RU" sz="2000" dirty="0" smtClean="0"/>
              <a:t>. для вихідного</a:t>
            </a:r>
            <a:r>
              <a:rPr lang="ru-RU" sz="2000" i="1" dirty="0" smtClean="0"/>
              <a:t>До</a:t>
            </a:r>
            <a:r>
              <a:rPr lang="ru-RU" sz="2000" dirty="0" smtClean="0"/>
              <a:t>-го шару маємо</a:t>
            </a:r>
            <a:endParaRPr lang="uk-UA" sz="2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 l="65234" t="33333" r="30664" b="61459"/>
          <a:stretch>
            <a:fillRect/>
          </a:stretch>
        </p:blipFill>
        <p:spPr bwMode="auto">
          <a:xfrm>
            <a:off x="7429520" y="3357562"/>
            <a:ext cx="50006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 l="28907" t="40625" r="65234" b="54167"/>
          <a:stretch>
            <a:fillRect/>
          </a:stretch>
        </p:blipFill>
        <p:spPr bwMode="auto">
          <a:xfrm>
            <a:off x="3286116" y="3714752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 l="22266" t="47917" r="59570" b="46875"/>
          <a:stretch>
            <a:fillRect/>
          </a:stretch>
        </p:blipFill>
        <p:spPr bwMode="auto">
          <a:xfrm>
            <a:off x="1000100" y="4000504"/>
            <a:ext cx="221457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 l="41797" t="54167" r="36523" b="34375"/>
          <a:stretch>
            <a:fillRect/>
          </a:stretch>
        </p:blipFill>
        <p:spPr bwMode="auto">
          <a:xfrm>
            <a:off x="2928926" y="5000636"/>
            <a:ext cx="2954936" cy="87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3330</Words>
  <Application>Microsoft Office PowerPoint</Application>
  <PresentationFormat>Экран (4:3)</PresentationFormat>
  <Paragraphs>156</Paragraphs>
  <Slides>27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Штучні нейронні мережі Основні моделі</vt:lpstr>
      <vt:lpstr>Класифікація нейронних мереж</vt:lpstr>
      <vt:lpstr>Класифікація нейронних мереж</vt:lpstr>
      <vt:lpstr>Парцептрон</vt:lpstr>
      <vt:lpstr>Елементарний перцептрон</vt:lpstr>
      <vt:lpstr>Слайд 6</vt:lpstr>
      <vt:lpstr>Основні поняття теорії перцептронів</vt:lpstr>
      <vt:lpstr>Багатошарові нейронні мережі прямого поширення</vt:lpstr>
      <vt:lpstr>Слайд 9</vt:lpstr>
      <vt:lpstr>Слайд 10</vt:lpstr>
      <vt:lpstr>Каскадні нейронні мережі</vt:lpstr>
      <vt:lpstr>Динамічні багатошарові нейронні мережі</vt:lpstr>
      <vt:lpstr>Рециркуляційні нейронні мережі</vt:lpstr>
      <vt:lpstr>Нейронна мережа Хопфилда</vt:lpstr>
      <vt:lpstr>Слайд 15</vt:lpstr>
      <vt:lpstr>Слайд 16</vt:lpstr>
      <vt:lpstr>Слайд 17</vt:lpstr>
      <vt:lpstr>Нейронна мережа Елмана</vt:lpstr>
      <vt:lpstr>RBF-мережі</vt:lpstr>
      <vt:lpstr>Слайд 20</vt:lpstr>
      <vt:lpstr>Слайд 21</vt:lpstr>
      <vt:lpstr>Слайд 22</vt:lpstr>
      <vt:lpstr>Слайд 23</vt:lpstr>
      <vt:lpstr>Вибір структури нейронної мережі</vt:lpstr>
      <vt:lpstr>Слайд 25</vt:lpstr>
      <vt:lpstr>Слайд 26</vt:lpstr>
      <vt:lpstr>Дякую за увагу!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Искусственные нейронные сети Основные модели</dc:title>
  <dc:creator>Mariana Chmil</dc:creator>
  <cp:lastModifiedBy>Volodymyr Shymkovych</cp:lastModifiedBy>
  <cp:revision>83</cp:revision>
  <dcterms:created xsi:type="dcterms:W3CDTF">2021-10-07T07:48:42Z</dcterms:created>
  <dcterms:modified xsi:type="dcterms:W3CDTF">2022-02-11T07:48:58Z</dcterms:modified>
</cp:coreProperties>
</file>